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4" r:id="rId3"/>
    <p:sldId id="290" r:id="rId4"/>
    <p:sldId id="278" r:id="rId5"/>
    <p:sldId id="291" r:id="rId6"/>
    <p:sldId id="292" r:id="rId7"/>
    <p:sldId id="293" r:id="rId8"/>
    <p:sldId id="288" r:id="rId9"/>
    <p:sldId id="302" r:id="rId10"/>
    <p:sldId id="294" r:id="rId11"/>
    <p:sldId id="303" r:id="rId12"/>
    <p:sldId id="295" r:id="rId13"/>
    <p:sldId id="304" r:id="rId14"/>
    <p:sldId id="296" r:id="rId15"/>
    <p:sldId id="306" r:id="rId16"/>
    <p:sldId id="297" r:id="rId17"/>
    <p:sldId id="305" r:id="rId18"/>
    <p:sldId id="298" r:id="rId19"/>
    <p:sldId id="307" r:id="rId20"/>
    <p:sldId id="299" r:id="rId21"/>
    <p:sldId id="300" r:id="rId22"/>
    <p:sldId id="301" r:id="rId23"/>
    <p:sldId id="283" r:id="rId24"/>
    <p:sldId id="276" r:id="rId2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2A2C"/>
    <a:srgbClr val="02528A"/>
    <a:srgbClr val="664647"/>
    <a:srgbClr val="095B95"/>
    <a:srgbClr val="550F1B"/>
    <a:srgbClr val="550F11"/>
    <a:srgbClr val="003399"/>
    <a:srgbClr val="422C16"/>
    <a:srgbClr val="0C788E"/>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4652" autoAdjust="0"/>
  </p:normalViewPr>
  <p:slideViewPr>
    <p:cSldViewPr>
      <p:cViewPr>
        <p:scale>
          <a:sx n="94" d="100"/>
          <a:sy n="94" d="100"/>
        </p:scale>
        <p:origin x="-58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EB257-5113-4534-B9F0-0D9E0838D67E}" type="datetimeFigureOut">
              <a:rPr lang="en-US" smtClean="0"/>
              <a:t>2/25/19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D1A4E9-1F0C-4A82-9E33-4A39C066B371}" type="slidenum">
              <a:rPr lang="en-US" smtClean="0"/>
              <a:t>‹#›</a:t>
            </a:fld>
            <a:endParaRPr lang="en-US"/>
          </a:p>
        </p:txBody>
      </p:sp>
    </p:spTree>
    <p:extLst>
      <p:ext uri="{BB962C8B-B14F-4D97-AF65-F5344CB8AC3E}">
        <p14:creationId xmlns:p14="http://schemas.microsoft.com/office/powerpoint/2010/main" val="3024648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F70CECA3-F89A-4B17-928B-FCCF9E83DE6A}" type="slidenum">
              <a:rPr lang="es-ES" altLang="en-US"/>
              <a:pPr/>
              <a:t>‹#›</a:t>
            </a:fld>
            <a:endParaRPr lang="es-ES" altLang="en-US"/>
          </a:p>
        </p:txBody>
      </p:sp>
    </p:spTree>
    <p:extLst>
      <p:ext uri="{BB962C8B-B14F-4D97-AF65-F5344CB8AC3E}">
        <p14:creationId xmlns:p14="http://schemas.microsoft.com/office/powerpoint/2010/main" val="34437614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29DD8678-3DA3-4C14-98C2-43289FEF3596}" type="slidenum">
              <a:rPr lang="es-ES" altLang="en-US"/>
              <a:pPr/>
              <a:t>‹#›</a:t>
            </a:fld>
            <a:endParaRPr lang="es-ES" altLang="en-US"/>
          </a:p>
        </p:txBody>
      </p:sp>
    </p:spTree>
    <p:extLst>
      <p:ext uri="{BB962C8B-B14F-4D97-AF65-F5344CB8AC3E}">
        <p14:creationId xmlns:p14="http://schemas.microsoft.com/office/powerpoint/2010/main" val="25030808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0646E0D5-AA46-438C-8DB2-8E5546006ABD}" type="slidenum">
              <a:rPr lang="es-ES" altLang="en-US"/>
              <a:pPr/>
              <a:t>‹#›</a:t>
            </a:fld>
            <a:endParaRPr lang="es-ES" altLang="en-US"/>
          </a:p>
        </p:txBody>
      </p:sp>
    </p:spTree>
    <p:extLst>
      <p:ext uri="{BB962C8B-B14F-4D97-AF65-F5344CB8AC3E}">
        <p14:creationId xmlns:p14="http://schemas.microsoft.com/office/powerpoint/2010/main" val="2637379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FC1A62E6-9083-46F3-B0C6-7949EF2B1145}" type="slidenum">
              <a:rPr lang="es-ES" altLang="en-US"/>
              <a:pPr/>
              <a:t>‹#›</a:t>
            </a:fld>
            <a:endParaRPr lang="es-ES" altLang="en-US"/>
          </a:p>
        </p:txBody>
      </p:sp>
    </p:spTree>
    <p:extLst>
      <p:ext uri="{BB962C8B-B14F-4D97-AF65-F5344CB8AC3E}">
        <p14:creationId xmlns:p14="http://schemas.microsoft.com/office/powerpoint/2010/main" val="3791682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B6B7B321-3945-4DFA-B8D3-4206526B944E}" type="slidenum">
              <a:rPr lang="es-ES" altLang="en-US"/>
              <a:pPr/>
              <a:t>‹#›</a:t>
            </a:fld>
            <a:endParaRPr lang="es-ES" altLang="en-US"/>
          </a:p>
        </p:txBody>
      </p:sp>
    </p:spTree>
    <p:extLst>
      <p:ext uri="{BB962C8B-B14F-4D97-AF65-F5344CB8AC3E}">
        <p14:creationId xmlns:p14="http://schemas.microsoft.com/office/powerpoint/2010/main" val="22662042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A90F93AD-1668-4F15-9554-F4C4C5FE5D23}" type="slidenum">
              <a:rPr lang="es-ES" altLang="en-US"/>
              <a:pPr/>
              <a:t>‹#›</a:t>
            </a:fld>
            <a:endParaRPr lang="es-ES" altLang="en-US"/>
          </a:p>
        </p:txBody>
      </p:sp>
    </p:spTree>
    <p:extLst>
      <p:ext uri="{BB962C8B-B14F-4D97-AF65-F5344CB8AC3E}">
        <p14:creationId xmlns:p14="http://schemas.microsoft.com/office/powerpoint/2010/main" val="32242811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ltLang="en-US"/>
          </a:p>
        </p:txBody>
      </p:sp>
      <p:sp>
        <p:nvSpPr>
          <p:cNvPr id="8" name="Footer Placeholder 7"/>
          <p:cNvSpPr>
            <a:spLocks noGrp="1"/>
          </p:cNvSpPr>
          <p:nvPr>
            <p:ph type="ftr" sz="quarter" idx="11"/>
          </p:nvPr>
        </p:nvSpPr>
        <p:spPr/>
        <p:txBody>
          <a:bodyPr/>
          <a:lstStyle>
            <a:lvl1pPr>
              <a:defRPr/>
            </a:lvl1pPr>
          </a:lstStyle>
          <a:p>
            <a:endParaRPr lang="es-ES" altLang="en-US"/>
          </a:p>
        </p:txBody>
      </p:sp>
      <p:sp>
        <p:nvSpPr>
          <p:cNvPr id="9" name="Slide Number Placeholder 8"/>
          <p:cNvSpPr>
            <a:spLocks noGrp="1"/>
          </p:cNvSpPr>
          <p:nvPr>
            <p:ph type="sldNum" sz="quarter" idx="12"/>
          </p:nvPr>
        </p:nvSpPr>
        <p:spPr/>
        <p:txBody>
          <a:bodyPr/>
          <a:lstStyle>
            <a:lvl1pPr>
              <a:defRPr/>
            </a:lvl1pPr>
          </a:lstStyle>
          <a:p>
            <a:fld id="{CD39FA20-D1ED-4E2F-9BB1-75FD8407F6F2}" type="slidenum">
              <a:rPr lang="es-ES" altLang="en-US"/>
              <a:pPr/>
              <a:t>‹#›</a:t>
            </a:fld>
            <a:endParaRPr lang="es-ES" altLang="en-US"/>
          </a:p>
        </p:txBody>
      </p:sp>
    </p:spTree>
    <p:extLst>
      <p:ext uri="{BB962C8B-B14F-4D97-AF65-F5344CB8AC3E}">
        <p14:creationId xmlns:p14="http://schemas.microsoft.com/office/powerpoint/2010/main" val="11634033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ltLang="en-US"/>
          </a:p>
        </p:txBody>
      </p:sp>
      <p:sp>
        <p:nvSpPr>
          <p:cNvPr id="4" name="Footer Placeholder 3"/>
          <p:cNvSpPr>
            <a:spLocks noGrp="1"/>
          </p:cNvSpPr>
          <p:nvPr>
            <p:ph type="ftr" sz="quarter" idx="11"/>
          </p:nvPr>
        </p:nvSpPr>
        <p:spPr/>
        <p:txBody>
          <a:bodyPr/>
          <a:lstStyle>
            <a:lvl1pPr>
              <a:defRPr/>
            </a:lvl1pPr>
          </a:lstStyle>
          <a:p>
            <a:endParaRPr lang="es-ES" altLang="en-US"/>
          </a:p>
        </p:txBody>
      </p:sp>
      <p:sp>
        <p:nvSpPr>
          <p:cNvPr id="5" name="Slide Number Placeholder 4"/>
          <p:cNvSpPr>
            <a:spLocks noGrp="1"/>
          </p:cNvSpPr>
          <p:nvPr>
            <p:ph type="sldNum" sz="quarter" idx="12"/>
          </p:nvPr>
        </p:nvSpPr>
        <p:spPr/>
        <p:txBody>
          <a:bodyPr/>
          <a:lstStyle>
            <a:lvl1pPr>
              <a:defRPr/>
            </a:lvl1pPr>
          </a:lstStyle>
          <a:p>
            <a:fld id="{9785680D-FCED-4CD6-B629-80F1D542FAFD}" type="slidenum">
              <a:rPr lang="es-ES" altLang="en-US"/>
              <a:pPr/>
              <a:t>‹#›</a:t>
            </a:fld>
            <a:endParaRPr lang="es-ES" altLang="en-US"/>
          </a:p>
        </p:txBody>
      </p:sp>
    </p:spTree>
    <p:extLst>
      <p:ext uri="{BB962C8B-B14F-4D97-AF65-F5344CB8AC3E}">
        <p14:creationId xmlns:p14="http://schemas.microsoft.com/office/powerpoint/2010/main" val="20917990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en-US"/>
          </a:p>
        </p:txBody>
      </p:sp>
      <p:sp>
        <p:nvSpPr>
          <p:cNvPr id="3" name="Footer Placeholder 2"/>
          <p:cNvSpPr>
            <a:spLocks noGrp="1"/>
          </p:cNvSpPr>
          <p:nvPr>
            <p:ph type="ftr" sz="quarter" idx="11"/>
          </p:nvPr>
        </p:nvSpPr>
        <p:spPr/>
        <p:txBody>
          <a:bodyPr/>
          <a:lstStyle>
            <a:lvl1pPr>
              <a:defRPr/>
            </a:lvl1pPr>
          </a:lstStyle>
          <a:p>
            <a:endParaRPr lang="es-ES" altLang="en-US"/>
          </a:p>
        </p:txBody>
      </p:sp>
      <p:sp>
        <p:nvSpPr>
          <p:cNvPr id="4" name="Slide Number Placeholder 3"/>
          <p:cNvSpPr>
            <a:spLocks noGrp="1"/>
          </p:cNvSpPr>
          <p:nvPr>
            <p:ph type="sldNum" sz="quarter" idx="12"/>
          </p:nvPr>
        </p:nvSpPr>
        <p:spPr/>
        <p:txBody>
          <a:bodyPr/>
          <a:lstStyle>
            <a:lvl1pPr>
              <a:defRPr/>
            </a:lvl1pPr>
          </a:lstStyle>
          <a:p>
            <a:fld id="{5F67F294-1278-4647-BD36-6219B020703C}" type="slidenum">
              <a:rPr lang="es-ES" altLang="en-US"/>
              <a:pPr/>
              <a:t>‹#›</a:t>
            </a:fld>
            <a:endParaRPr lang="es-ES" altLang="en-US"/>
          </a:p>
        </p:txBody>
      </p:sp>
    </p:spTree>
    <p:extLst>
      <p:ext uri="{BB962C8B-B14F-4D97-AF65-F5344CB8AC3E}">
        <p14:creationId xmlns:p14="http://schemas.microsoft.com/office/powerpoint/2010/main" val="27787676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8979346E-709B-4EDB-B1DE-EF1D10E401AB}" type="slidenum">
              <a:rPr lang="es-ES" altLang="en-US"/>
              <a:pPr/>
              <a:t>‹#›</a:t>
            </a:fld>
            <a:endParaRPr lang="es-ES" altLang="en-US"/>
          </a:p>
        </p:txBody>
      </p:sp>
    </p:spTree>
    <p:extLst>
      <p:ext uri="{BB962C8B-B14F-4D97-AF65-F5344CB8AC3E}">
        <p14:creationId xmlns:p14="http://schemas.microsoft.com/office/powerpoint/2010/main" val="14552280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BCDA1873-4248-4627-AE48-EF9CC63CD217}" type="slidenum">
              <a:rPr lang="es-ES" altLang="en-US"/>
              <a:pPr/>
              <a:t>‹#›</a:t>
            </a:fld>
            <a:endParaRPr lang="es-ES" altLang="en-US"/>
          </a:p>
        </p:txBody>
      </p:sp>
    </p:spTree>
    <p:extLst>
      <p:ext uri="{BB962C8B-B14F-4D97-AF65-F5344CB8AC3E}">
        <p14:creationId xmlns:p14="http://schemas.microsoft.com/office/powerpoint/2010/main" val="28911933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BBE7D8D-B063-4512-B773-478B156A3189}"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7999"/>
          </a:xfrm>
          <a:prstGeom prst="rect">
            <a:avLst/>
          </a:prstGeom>
        </p:spPr>
      </p:pic>
      <p:sp>
        <p:nvSpPr>
          <p:cNvPr id="2198" name="Rectangle 150"/>
          <p:cNvSpPr>
            <a:spLocks noGrp="1" noChangeArrowheads="1"/>
          </p:cNvSpPr>
          <p:nvPr>
            <p:ph type="ctrTitle"/>
          </p:nvPr>
        </p:nvSpPr>
        <p:spPr>
          <a:xfrm>
            <a:off x="1173668" y="5421724"/>
            <a:ext cx="7798825" cy="895197"/>
          </a:xfrm>
        </p:spPr>
        <p:txBody>
          <a:bodyPr/>
          <a:lstStyle/>
          <a:p>
            <a:r>
              <a:rPr lang="en-GB" altLang="en-US" sz="3200" b="1" cap="all" dirty="0">
                <a:ln w="9000" cmpd="sng">
                  <a:solidFill>
                    <a:srgbClr val="550F1B"/>
                  </a:solidFill>
                  <a:prstDash val="solid"/>
                </a:ln>
                <a:solidFill>
                  <a:schemeClr val="bg1"/>
                </a:solidFill>
                <a:effectLst>
                  <a:outerShdw blurRad="38100" dist="38100" dir="2700000" algn="tl">
                    <a:srgbClr val="000000">
                      <a:alpha val="43137"/>
                    </a:srgbClr>
                  </a:outerShdw>
                  <a:reflection blurRad="12700" stA="28000" endPos="45000" dist="1000" dir="5400000" sy="-100000" algn="bl" rotWithShape="0"/>
                </a:effectLst>
                <a:latin typeface="Arial Black" panose="020B0A04020102020204" pitchFamily="34" charset="0"/>
              </a:rPr>
              <a:t>RESOURCE focus REPORT</a:t>
            </a:r>
            <a:endParaRPr lang="es-ES" altLang="en-US" sz="3200" b="1" dirty="0">
              <a:solidFill>
                <a:schemeClr val="bg1"/>
              </a:solidFill>
              <a:effectLst>
                <a:outerShdw blurRad="38100" dist="38100" dir="2700000" algn="tl">
                  <a:srgbClr val="000000">
                    <a:alpha val="43137"/>
                  </a:srgbClr>
                </a:outerShdw>
                <a:reflection blurRad="12700" stA="28000" endPos="45000" dist="1000" dir="5400000" sy="-100000" algn="bl" rotWithShape="0"/>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6" y="4862526"/>
            <a:ext cx="1739755" cy="1753527"/>
          </a:xfrm>
          <a:prstGeom prst="rect">
            <a:avLst/>
          </a:prstGeom>
          <a:ln>
            <a:noFill/>
          </a:ln>
          <a:effectLst/>
        </p:spPr>
      </p:pic>
      <p:sp>
        <p:nvSpPr>
          <p:cNvPr id="2" name="Rectangle 1"/>
          <p:cNvSpPr/>
          <p:nvPr/>
        </p:nvSpPr>
        <p:spPr>
          <a:xfrm>
            <a:off x="3491880" y="6092833"/>
            <a:ext cx="3528392" cy="523220"/>
          </a:xfrm>
          <a:prstGeom prst="rect">
            <a:avLst/>
          </a:prstGeom>
        </p:spPr>
        <p:txBody>
          <a:bodyPr wrap="square">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Chair: Ada Gomez</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E67258-B24D-4DBF-A751-8F195549DD83}"/>
              </a:ext>
            </a:extLst>
          </p:cNvPr>
          <p:cNvSpPr/>
          <p:nvPr/>
        </p:nvSpPr>
        <p:spPr>
          <a:xfrm>
            <a:off x="8286640" y="764704"/>
            <a:ext cx="640080" cy="6093296"/>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7" name="Rectangle 3"/>
          <p:cNvSpPr>
            <a:spLocks noGrp="1" noChangeArrowheads="1"/>
          </p:cNvSpPr>
          <p:nvPr>
            <p:ph type="body" idx="1"/>
          </p:nvPr>
        </p:nvSpPr>
        <p:spPr>
          <a:xfrm>
            <a:off x="539552" y="1052736"/>
            <a:ext cx="7488832" cy="4104456"/>
          </a:xfrm>
        </p:spPr>
        <p:txBody>
          <a:bodyPr/>
          <a:lstStyle/>
          <a:p>
            <a:pPr marL="0" indent="0">
              <a:buNone/>
            </a:pPr>
            <a:r>
              <a:rPr lang="en-US" sz="2400" b="1" dirty="0"/>
              <a:t>Annual Calendar Development</a:t>
            </a:r>
            <a:r>
              <a:rPr lang="en-US" sz="1800" b="1" dirty="0"/>
              <a:t/>
            </a:r>
            <a:br>
              <a:rPr lang="en-US" sz="1800" b="1" dirty="0"/>
            </a:br>
            <a:endParaRPr lang="en-US" sz="1800" b="1" dirty="0"/>
          </a:p>
          <a:p>
            <a:pPr marL="0" indent="0">
              <a:buNone/>
            </a:pPr>
            <a:r>
              <a:rPr lang="en-US" sz="1800" b="1" dirty="0"/>
              <a:t>Description - </a:t>
            </a:r>
            <a:r>
              <a:rPr lang="en-US" sz="1800" dirty="0"/>
              <a:t>Planning and sticking too the annual calendar is one of the most important challenges for a club. The secretary has a critical role in assisting the director with developing their calendar, promoting the events, announcing changes and watching out for conflicts. The calendar has to integrate and in some cases work around the Conference and other youth events, the local church and schools calendars, national holidays and personal calendars. Then club events, activities, stars, chips, and awards, worship speakers etc. can be worked into a more detailed calendar. Board approval of the Calendar is critical to make sure the events are covered by the churches insurance. Methods of distribution and updating will also be discussed.</a:t>
            </a:r>
            <a:r>
              <a:rPr lang="en-US" sz="1900" b="1" dirty="0"/>
              <a:t/>
            </a:r>
            <a:br>
              <a:rPr lang="en-US" sz="1900" b="1" dirty="0"/>
            </a:br>
            <a:r>
              <a:rPr lang="en-US" altLang="en-US" sz="1900" dirty="0">
                <a:latin typeface="Arial" panose="020B0604020202020204" pitchFamily="34" charset="0"/>
                <a:cs typeface="Arial" panose="020B0604020202020204" pitchFamily="34" charset="0"/>
              </a:rPr>
              <a:t>.</a:t>
            </a:r>
          </a:p>
        </p:txBody>
      </p:sp>
      <p:sp>
        <p:nvSpPr>
          <p:cNvPr id="8" name="Rectangle 7">
            <a:extLst>
              <a:ext uri="{FF2B5EF4-FFF2-40B4-BE49-F238E27FC236}">
                <a16:creationId xmlns:a16="http://schemas.microsoft.com/office/drawing/2014/main" xmlns="" id="{FC2812C6-35E6-4AF9-A4A6-2112CB21D519}"/>
              </a:ext>
            </a:extLst>
          </p:cNvPr>
          <p:cNvSpPr/>
          <p:nvPr/>
        </p:nvSpPr>
        <p:spPr>
          <a:xfrm>
            <a:off x="323528" y="251543"/>
            <a:ext cx="8622958" cy="720080"/>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sz="2400" b="1">
                <a:ln w="76200">
                  <a:noFill/>
                </a:ln>
                <a:solidFill>
                  <a:schemeClr val="bg1"/>
                </a:solidFill>
              </a:rPr>
              <a:t>SECRETARY/TREASURER CERTIFICATION</a:t>
            </a:r>
            <a:endParaRPr lang="en-US" sz="2400" b="1" dirty="0">
              <a:ln w="76200">
                <a:noFill/>
              </a:ln>
              <a:solidFill>
                <a:schemeClr val="bg1"/>
              </a:solidFill>
            </a:endParaRPr>
          </a:p>
        </p:txBody>
      </p:sp>
      <p:pic>
        <p:nvPicPr>
          <p:cNvPr id="10" name="Picture 9">
            <a:extLst>
              <a:ext uri="{FF2B5EF4-FFF2-40B4-BE49-F238E27FC236}">
                <a16:creationId xmlns:a16="http://schemas.microsoft.com/office/drawing/2014/main" xmlns="" id="{73984ED9-6DFF-44A1-A990-A594AC4D9762}"/>
              </a:ext>
            </a:extLst>
          </p:cNvPr>
          <p:cNvPicPr>
            <a:picLocks noChangeAspect="1"/>
          </p:cNvPicPr>
          <p:nvPr/>
        </p:nvPicPr>
        <p:blipFill rotWithShape="1">
          <a:blip r:embed="rId2"/>
          <a:srcRect t="54912" r="12201" b="19175"/>
          <a:stretch/>
        </p:blipFill>
        <p:spPr>
          <a:xfrm>
            <a:off x="0" y="5013176"/>
            <a:ext cx="8334410" cy="1844824"/>
          </a:xfrm>
          <a:prstGeom prst="rect">
            <a:avLst/>
          </a:prstGeom>
          <a:effectLst>
            <a:softEdge rad="165100"/>
          </a:effectLst>
        </p:spPr>
      </p:pic>
      <p:pic>
        <p:nvPicPr>
          <p:cNvPr id="6" name="Picture 5">
            <a:extLst>
              <a:ext uri="{FF2B5EF4-FFF2-40B4-BE49-F238E27FC236}">
                <a16:creationId xmlns:a16="http://schemas.microsoft.com/office/drawing/2014/main" xmlns="" id="{99854684-4331-4A8F-B559-EB88B718F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4"/>
            <a:ext cx="1085106" cy="1356383"/>
          </a:xfrm>
          <a:prstGeom prst="rect">
            <a:avLst/>
          </a:prstGeom>
        </p:spPr>
      </p:pic>
    </p:spTree>
    <p:extLst>
      <p:ext uri="{BB962C8B-B14F-4D97-AF65-F5344CB8AC3E}">
        <p14:creationId xmlns:p14="http://schemas.microsoft.com/office/powerpoint/2010/main" val="35642196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E67258-B24D-4DBF-A751-8F195549DD83}"/>
              </a:ext>
            </a:extLst>
          </p:cNvPr>
          <p:cNvSpPr/>
          <p:nvPr/>
        </p:nvSpPr>
        <p:spPr>
          <a:xfrm>
            <a:off x="8286640" y="764704"/>
            <a:ext cx="640080" cy="6093296"/>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7" name="Rectangle 3"/>
          <p:cNvSpPr>
            <a:spLocks noGrp="1" noChangeArrowheads="1"/>
          </p:cNvSpPr>
          <p:nvPr>
            <p:ph type="body" idx="1"/>
          </p:nvPr>
        </p:nvSpPr>
        <p:spPr>
          <a:xfrm>
            <a:off x="323528" y="940172"/>
            <a:ext cx="7943346" cy="4104456"/>
          </a:xfrm>
        </p:spPr>
        <p:txBody>
          <a:bodyPr/>
          <a:lstStyle/>
          <a:p>
            <a:pPr marL="0" indent="0">
              <a:buNone/>
            </a:pPr>
            <a:r>
              <a:rPr lang="en-US" sz="2000" b="1" dirty="0"/>
              <a:t>Annual Calendar Development</a:t>
            </a:r>
            <a:r>
              <a:rPr lang="en-US" sz="1800" b="1" dirty="0"/>
              <a:t/>
            </a:r>
            <a:br>
              <a:rPr lang="en-US" sz="1800" b="1" dirty="0"/>
            </a:br>
            <a:r>
              <a:rPr lang="en-US" sz="1600" b="1" dirty="0"/>
              <a:t>Suggested Activities –</a:t>
            </a:r>
          </a:p>
          <a:p>
            <a:r>
              <a:rPr lang="en-US" sz="1400" dirty="0"/>
              <a:t>Role play a staff meeting that discusses an event with a conflict.</a:t>
            </a:r>
          </a:p>
          <a:p>
            <a:r>
              <a:rPr lang="en-US" sz="1400" dirty="0"/>
              <a:t>Demonstrate how to import/export calendars and managing multiple calendars.</a:t>
            </a:r>
          </a:p>
          <a:p>
            <a:r>
              <a:rPr lang="en-US" sz="1400" dirty="0"/>
              <a:t>Demonstrate how to input dates into electronic calendars or computer generated paper calendars.</a:t>
            </a:r>
          </a:p>
          <a:p>
            <a:r>
              <a:rPr lang="en-US" sz="1400" dirty="0"/>
              <a:t>Demonstrate options for sharing updates:</a:t>
            </a:r>
          </a:p>
          <a:p>
            <a:pPr lvl="1"/>
            <a:r>
              <a:rPr lang="en-US" sz="1200" dirty="0"/>
              <a:t>electronic apps</a:t>
            </a:r>
          </a:p>
          <a:p>
            <a:pPr lvl="1"/>
            <a:r>
              <a:rPr lang="en-US" sz="1200" dirty="0"/>
              <a:t>team snap</a:t>
            </a:r>
          </a:p>
          <a:p>
            <a:pPr lvl="1"/>
            <a:r>
              <a:rPr lang="en-US" sz="1200" dirty="0"/>
              <a:t>What’s app</a:t>
            </a:r>
          </a:p>
          <a:p>
            <a:pPr lvl="1"/>
            <a:r>
              <a:rPr lang="en-US" sz="1200" dirty="0"/>
              <a:t>SMS</a:t>
            </a:r>
          </a:p>
          <a:p>
            <a:pPr lvl="1"/>
            <a:r>
              <a:rPr lang="en-US" sz="1200" dirty="0" err="1"/>
              <a:t>facebook</a:t>
            </a:r>
            <a:endParaRPr lang="en-US" sz="1200" dirty="0"/>
          </a:p>
          <a:p>
            <a:pPr lvl="1"/>
            <a:r>
              <a:rPr lang="en-US" sz="1200" dirty="0"/>
              <a:t>email</a:t>
            </a:r>
          </a:p>
          <a:p>
            <a:pPr lvl="1"/>
            <a:r>
              <a:rPr lang="en-US" sz="1200" dirty="0"/>
              <a:t>snail mail</a:t>
            </a:r>
          </a:p>
          <a:p>
            <a:pPr lvl="1"/>
            <a:r>
              <a:rPr lang="en-US" sz="1200" dirty="0"/>
              <a:t>bulletins</a:t>
            </a:r>
          </a:p>
          <a:p>
            <a:pPr lvl="1"/>
            <a:r>
              <a:rPr lang="en-US" sz="1200" dirty="0"/>
              <a:t>calendar on church bulletin board</a:t>
            </a:r>
          </a:p>
          <a:p>
            <a:r>
              <a:rPr lang="en-US" sz="1400" dirty="0"/>
              <a:t>Homework activity:  work with club director to ensure the club calendar is completed before the next scheduled church board meeting.</a:t>
            </a:r>
          </a:p>
          <a:p>
            <a:r>
              <a:rPr lang="en-US" sz="1400" b="1" dirty="0"/>
              <a:t/>
            </a:r>
            <a:br>
              <a:rPr lang="en-US" sz="1400" b="1" dirty="0"/>
            </a:br>
            <a:r>
              <a:rPr lang="en-US" altLang="en-US" sz="1400" dirty="0">
                <a:latin typeface="Arial" panose="020B0604020202020204" pitchFamily="34" charset="0"/>
                <a:cs typeface="Arial" panose="020B0604020202020204" pitchFamily="34" charset="0"/>
              </a:rPr>
              <a:t>.</a:t>
            </a:r>
          </a:p>
        </p:txBody>
      </p:sp>
      <p:sp>
        <p:nvSpPr>
          <p:cNvPr id="8" name="Rectangle 7">
            <a:extLst>
              <a:ext uri="{FF2B5EF4-FFF2-40B4-BE49-F238E27FC236}">
                <a16:creationId xmlns:a16="http://schemas.microsoft.com/office/drawing/2014/main" xmlns="" id="{FC2812C6-35E6-4AF9-A4A6-2112CB21D519}"/>
              </a:ext>
            </a:extLst>
          </p:cNvPr>
          <p:cNvSpPr/>
          <p:nvPr/>
        </p:nvSpPr>
        <p:spPr>
          <a:xfrm>
            <a:off x="323528" y="251543"/>
            <a:ext cx="8622958" cy="720080"/>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sz="2400" b="1">
                <a:ln w="76200">
                  <a:noFill/>
                </a:ln>
                <a:solidFill>
                  <a:schemeClr val="bg1"/>
                </a:solidFill>
              </a:rPr>
              <a:t>SECRETARY/TREASURER CERTIFICATION</a:t>
            </a:r>
            <a:endParaRPr lang="en-US" sz="2400" b="1" dirty="0">
              <a:ln w="76200">
                <a:noFill/>
              </a:ln>
              <a:solidFill>
                <a:schemeClr val="bg1"/>
              </a:solidFill>
            </a:endParaRPr>
          </a:p>
        </p:txBody>
      </p:sp>
      <p:pic>
        <p:nvPicPr>
          <p:cNvPr id="10" name="Picture 9">
            <a:extLst>
              <a:ext uri="{FF2B5EF4-FFF2-40B4-BE49-F238E27FC236}">
                <a16:creationId xmlns:a16="http://schemas.microsoft.com/office/drawing/2014/main" xmlns="" id="{73984ED9-6DFF-44A1-A990-A594AC4D9762}"/>
              </a:ext>
            </a:extLst>
          </p:cNvPr>
          <p:cNvPicPr>
            <a:picLocks noChangeAspect="1"/>
          </p:cNvPicPr>
          <p:nvPr/>
        </p:nvPicPr>
        <p:blipFill rotWithShape="1">
          <a:blip r:embed="rId2"/>
          <a:srcRect t="54912" r="12201" b="19175"/>
          <a:stretch/>
        </p:blipFill>
        <p:spPr>
          <a:xfrm>
            <a:off x="-15924" y="5178086"/>
            <a:ext cx="8334410" cy="1714500"/>
          </a:xfrm>
          <a:prstGeom prst="rect">
            <a:avLst/>
          </a:prstGeom>
          <a:effectLst>
            <a:softEdge rad="165100"/>
          </a:effectLst>
        </p:spPr>
      </p:pic>
      <p:pic>
        <p:nvPicPr>
          <p:cNvPr id="6" name="Picture 5">
            <a:extLst>
              <a:ext uri="{FF2B5EF4-FFF2-40B4-BE49-F238E27FC236}">
                <a16:creationId xmlns:a16="http://schemas.microsoft.com/office/drawing/2014/main" xmlns="" id="{99854684-4331-4A8F-B559-EB88B718F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4"/>
            <a:ext cx="1085106" cy="1356383"/>
          </a:xfrm>
          <a:prstGeom prst="rect">
            <a:avLst/>
          </a:prstGeom>
        </p:spPr>
      </p:pic>
    </p:spTree>
    <p:extLst>
      <p:ext uri="{BB962C8B-B14F-4D97-AF65-F5344CB8AC3E}">
        <p14:creationId xmlns:p14="http://schemas.microsoft.com/office/powerpoint/2010/main" val="27516021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E67258-B24D-4DBF-A751-8F195549DD83}"/>
              </a:ext>
            </a:extLst>
          </p:cNvPr>
          <p:cNvSpPr/>
          <p:nvPr/>
        </p:nvSpPr>
        <p:spPr>
          <a:xfrm>
            <a:off x="8286640" y="764704"/>
            <a:ext cx="640080" cy="6093296"/>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7" name="Rectangle 3"/>
          <p:cNvSpPr>
            <a:spLocks noGrp="1" noChangeArrowheads="1"/>
          </p:cNvSpPr>
          <p:nvPr>
            <p:ph type="body" idx="1"/>
          </p:nvPr>
        </p:nvSpPr>
        <p:spPr>
          <a:xfrm>
            <a:off x="683568" y="1124744"/>
            <a:ext cx="7200800" cy="4104456"/>
          </a:xfrm>
        </p:spPr>
        <p:txBody>
          <a:bodyPr/>
          <a:lstStyle/>
          <a:p>
            <a:pPr marL="0" indent="0">
              <a:buNone/>
            </a:pPr>
            <a:r>
              <a:rPr lang="en-US" sz="2400" b="1" dirty="0"/>
              <a:t>Forms</a:t>
            </a:r>
          </a:p>
          <a:p>
            <a:pPr marL="0" indent="0">
              <a:buNone/>
            </a:pPr>
            <a:r>
              <a:rPr lang="en-US" sz="1800" b="1" dirty="0"/>
              <a:t/>
            </a:r>
            <a:br>
              <a:rPr lang="en-US" sz="1800" b="1" dirty="0"/>
            </a:br>
            <a:r>
              <a:rPr lang="en-US" sz="1900" b="1" dirty="0"/>
              <a:t>Description - </a:t>
            </a:r>
            <a:r>
              <a:rPr lang="en-US" sz="1900" dirty="0"/>
              <a:t>Distributing, collecting, and keeping of forms are an important part of the secretary’s role in assisting the club director. This session will cover confidentiality and what the various forms are, along with techniques for getting them completed, returned, and offer suggestions on how to store, protect, and properly dispose of them, while providing the needed information to the club director and other appropriate individuals. Forms include: Volunteer Staff Service Forms, Medical History and Consent Forms, Food preference and Allergy Forms, Conference registration, event registrations, etc.</a:t>
            </a:r>
            <a:r>
              <a:rPr lang="en-US" sz="1900" b="1" dirty="0"/>
              <a:t/>
            </a:r>
            <a:br>
              <a:rPr lang="en-US" sz="1900" b="1" dirty="0"/>
            </a:br>
            <a:r>
              <a:rPr lang="en-US" altLang="en-US" sz="1900" dirty="0">
                <a:latin typeface="Arial" panose="020B0604020202020204" pitchFamily="34" charset="0"/>
                <a:cs typeface="Arial" panose="020B0604020202020204" pitchFamily="34" charset="0"/>
              </a:rPr>
              <a:t>.</a:t>
            </a:r>
          </a:p>
        </p:txBody>
      </p:sp>
      <p:sp>
        <p:nvSpPr>
          <p:cNvPr id="8" name="Rectangle 7">
            <a:extLst>
              <a:ext uri="{FF2B5EF4-FFF2-40B4-BE49-F238E27FC236}">
                <a16:creationId xmlns:a16="http://schemas.microsoft.com/office/drawing/2014/main" xmlns="" id="{FC2812C6-35E6-4AF9-A4A6-2112CB21D519}"/>
              </a:ext>
            </a:extLst>
          </p:cNvPr>
          <p:cNvSpPr/>
          <p:nvPr/>
        </p:nvSpPr>
        <p:spPr>
          <a:xfrm>
            <a:off x="323528" y="251543"/>
            <a:ext cx="8622958" cy="720080"/>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sz="2400" b="1">
                <a:ln w="76200">
                  <a:noFill/>
                </a:ln>
                <a:solidFill>
                  <a:schemeClr val="bg1"/>
                </a:solidFill>
              </a:rPr>
              <a:t>SECRETARY/TREASURER CERTIFICATION</a:t>
            </a:r>
            <a:endParaRPr lang="en-US" sz="2400" b="1" dirty="0">
              <a:ln w="76200">
                <a:noFill/>
              </a:ln>
              <a:solidFill>
                <a:schemeClr val="bg1"/>
              </a:solidFill>
            </a:endParaRPr>
          </a:p>
        </p:txBody>
      </p:sp>
      <p:pic>
        <p:nvPicPr>
          <p:cNvPr id="10" name="Picture 9">
            <a:extLst>
              <a:ext uri="{FF2B5EF4-FFF2-40B4-BE49-F238E27FC236}">
                <a16:creationId xmlns:a16="http://schemas.microsoft.com/office/drawing/2014/main" xmlns="" id="{73984ED9-6DFF-44A1-A990-A594AC4D9762}"/>
              </a:ext>
            </a:extLst>
          </p:cNvPr>
          <p:cNvPicPr>
            <a:picLocks noChangeAspect="1"/>
          </p:cNvPicPr>
          <p:nvPr/>
        </p:nvPicPr>
        <p:blipFill rotWithShape="1">
          <a:blip r:embed="rId2"/>
          <a:srcRect t="54912" r="12201" b="19175"/>
          <a:stretch/>
        </p:blipFill>
        <p:spPr>
          <a:xfrm>
            <a:off x="0" y="5013176"/>
            <a:ext cx="8334410" cy="1844824"/>
          </a:xfrm>
          <a:prstGeom prst="rect">
            <a:avLst/>
          </a:prstGeom>
          <a:effectLst>
            <a:softEdge rad="165100"/>
          </a:effectLst>
        </p:spPr>
      </p:pic>
      <p:pic>
        <p:nvPicPr>
          <p:cNvPr id="6" name="Picture 5">
            <a:extLst>
              <a:ext uri="{FF2B5EF4-FFF2-40B4-BE49-F238E27FC236}">
                <a16:creationId xmlns:a16="http://schemas.microsoft.com/office/drawing/2014/main" xmlns="" id="{99854684-4331-4A8F-B559-EB88B718F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4"/>
            <a:ext cx="1085106" cy="1356383"/>
          </a:xfrm>
          <a:prstGeom prst="rect">
            <a:avLst/>
          </a:prstGeom>
        </p:spPr>
      </p:pic>
    </p:spTree>
    <p:extLst>
      <p:ext uri="{BB962C8B-B14F-4D97-AF65-F5344CB8AC3E}">
        <p14:creationId xmlns:p14="http://schemas.microsoft.com/office/powerpoint/2010/main" val="35839177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E67258-B24D-4DBF-A751-8F195549DD83}"/>
              </a:ext>
            </a:extLst>
          </p:cNvPr>
          <p:cNvSpPr/>
          <p:nvPr/>
        </p:nvSpPr>
        <p:spPr>
          <a:xfrm>
            <a:off x="8286640" y="764704"/>
            <a:ext cx="640080" cy="6093296"/>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7" name="Rectangle 3"/>
          <p:cNvSpPr>
            <a:spLocks noGrp="1" noChangeArrowheads="1"/>
          </p:cNvSpPr>
          <p:nvPr>
            <p:ph type="body" idx="1"/>
          </p:nvPr>
        </p:nvSpPr>
        <p:spPr>
          <a:xfrm>
            <a:off x="683568" y="1124744"/>
            <a:ext cx="7200800" cy="4104456"/>
          </a:xfrm>
        </p:spPr>
        <p:txBody>
          <a:bodyPr/>
          <a:lstStyle/>
          <a:p>
            <a:pPr marL="0" indent="0">
              <a:buNone/>
            </a:pPr>
            <a:r>
              <a:rPr lang="en-US" sz="2400" b="1" dirty="0"/>
              <a:t>Forms</a:t>
            </a:r>
          </a:p>
          <a:p>
            <a:pPr marL="0" indent="0">
              <a:buNone/>
            </a:pPr>
            <a:r>
              <a:rPr lang="en-US" sz="1900" b="1" dirty="0"/>
              <a:t>Suggested Activities -</a:t>
            </a:r>
          </a:p>
          <a:p>
            <a:r>
              <a:rPr lang="en-US" sz="1400" b="1" dirty="0"/>
              <a:t>Guide participants through the conference website and where to access necessary forms</a:t>
            </a:r>
          </a:p>
          <a:p>
            <a:r>
              <a:rPr lang="en-US" sz="1400" b="1" dirty="0"/>
              <a:t>Distribute forms for class discussion about what information is needed.</a:t>
            </a:r>
          </a:p>
          <a:p>
            <a:r>
              <a:rPr lang="en-US" sz="1400" b="1" dirty="0"/>
              <a:t>Have participants review sample forms that have been completed incorrectly/incompletely. Challenge participants to see who can find most errors. </a:t>
            </a:r>
          </a:p>
          <a:p>
            <a:r>
              <a:rPr lang="en-US" sz="1400" b="1" dirty="0"/>
              <a:t>Provide scenarios about different types of activities and have participants (in teams/small groups) identify types of information needed on the form for that activity.</a:t>
            </a:r>
          </a:p>
          <a:p>
            <a:r>
              <a:rPr lang="en-US" sz="1400" b="1" dirty="0"/>
              <a:t>Encourage participants to create an outline of how to handle forms</a:t>
            </a:r>
          </a:p>
          <a:p>
            <a:pPr lvl="1"/>
            <a:r>
              <a:rPr lang="en-US" sz="1200" b="1" dirty="0"/>
              <a:t>when and where to submit them</a:t>
            </a:r>
          </a:p>
          <a:p>
            <a:pPr lvl="1"/>
            <a:r>
              <a:rPr lang="en-US" sz="1200" b="1" dirty="0"/>
              <a:t>when to carry forms </a:t>
            </a:r>
          </a:p>
          <a:p>
            <a:pPr lvl="1"/>
            <a:r>
              <a:rPr lang="en-US" sz="1200" b="1" dirty="0"/>
              <a:t>when and how to dispose of forms</a:t>
            </a:r>
          </a:p>
          <a:p>
            <a:pPr lvl="1"/>
            <a:r>
              <a:rPr lang="en-US" sz="1200" b="1" dirty="0"/>
              <a:t>how to store forms</a:t>
            </a:r>
          </a:p>
          <a:p>
            <a:endParaRPr lang="en-US" altLang="en-US" sz="19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FC2812C6-35E6-4AF9-A4A6-2112CB21D519}"/>
              </a:ext>
            </a:extLst>
          </p:cNvPr>
          <p:cNvSpPr/>
          <p:nvPr/>
        </p:nvSpPr>
        <p:spPr>
          <a:xfrm>
            <a:off x="323528" y="251543"/>
            <a:ext cx="8622958" cy="720080"/>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sz="2400" b="1">
                <a:ln w="76200">
                  <a:noFill/>
                </a:ln>
                <a:solidFill>
                  <a:schemeClr val="bg1"/>
                </a:solidFill>
              </a:rPr>
              <a:t>SECRETARY/TREASURER CERTIFICATION</a:t>
            </a:r>
            <a:endParaRPr lang="en-US" sz="2400" b="1" dirty="0">
              <a:ln w="76200">
                <a:noFill/>
              </a:ln>
              <a:solidFill>
                <a:schemeClr val="bg1"/>
              </a:solidFill>
            </a:endParaRPr>
          </a:p>
        </p:txBody>
      </p:sp>
      <p:pic>
        <p:nvPicPr>
          <p:cNvPr id="10" name="Picture 9">
            <a:extLst>
              <a:ext uri="{FF2B5EF4-FFF2-40B4-BE49-F238E27FC236}">
                <a16:creationId xmlns:a16="http://schemas.microsoft.com/office/drawing/2014/main" xmlns="" id="{73984ED9-6DFF-44A1-A990-A594AC4D9762}"/>
              </a:ext>
            </a:extLst>
          </p:cNvPr>
          <p:cNvPicPr>
            <a:picLocks noChangeAspect="1"/>
          </p:cNvPicPr>
          <p:nvPr/>
        </p:nvPicPr>
        <p:blipFill rotWithShape="1">
          <a:blip r:embed="rId2"/>
          <a:srcRect t="54912" r="12201" b="19175"/>
          <a:stretch/>
        </p:blipFill>
        <p:spPr>
          <a:xfrm>
            <a:off x="0" y="5013176"/>
            <a:ext cx="8334410" cy="1844824"/>
          </a:xfrm>
          <a:prstGeom prst="rect">
            <a:avLst/>
          </a:prstGeom>
          <a:effectLst>
            <a:softEdge rad="165100"/>
          </a:effectLst>
        </p:spPr>
      </p:pic>
      <p:pic>
        <p:nvPicPr>
          <p:cNvPr id="6" name="Picture 5">
            <a:extLst>
              <a:ext uri="{FF2B5EF4-FFF2-40B4-BE49-F238E27FC236}">
                <a16:creationId xmlns:a16="http://schemas.microsoft.com/office/drawing/2014/main" xmlns="" id="{99854684-4331-4A8F-B559-EB88B718F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4"/>
            <a:ext cx="1085106" cy="1356383"/>
          </a:xfrm>
          <a:prstGeom prst="rect">
            <a:avLst/>
          </a:prstGeom>
        </p:spPr>
      </p:pic>
    </p:spTree>
    <p:extLst>
      <p:ext uri="{BB962C8B-B14F-4D97-AF65-F5344CB8AC3E}">
        <p14:creationId xmlns:p14="http://schemas.microsoft.com/office/powerpoint/2010/main" val="41905621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E67258-B24D-4DBF-A751-8F195549DD83}"/>
              </a:ext>
            </a:extLst>
          </p:cNvPr>
          <p:cNvSpPr/>
          <p:nvPr/>
        </p:nvSpPr>
        <p:spPr>
          <a:xfrm>
            <a:off x="8286640" y="764704"/>
            <a:ext cx="640080" cy="6093296"/>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7" name="Rectangle 3"/>
          <p:cNvSpPr>
            <a:spLocks noGrp="1" noChangeArrowheads="1"/>
          </p:cNvSpPr>
          <p:nvPr>
            <p:ph type="body" idx="1"/>
          </p:nvPr>
        </p:nvSpPr>
        <p:spPr>
          <a:xfrm>
            <a:off x="683568" y="1052736"/>
            <a:ext cx="7200800" cy="4104456"/>
          </a:xfrm>
        </p:spPr>
        <p:txBody>
          <a:bodyPr/>
          <a:lstStyle/>
          <a:p>
            <a:pPr marL="0" indent="0">
              <a:buNone/>
            </a:pPr>
            <a:r>
              <a:rPr lang="en-US" sz="2400" b="1" dirty="0"/>
              <a:t>Introduction to Budgeting</a:t>
            </a:r>
          </a:p>
          <a:p>
            <a:pPr marL="0" indent="0">
              <a:buNone/>
            </a:pPr>
            <a:r>
              <a:rPr lang="en-US" sz="1800" b="1" dirty="0"/>
              <a:t/>
            </a:r>
            <a:br>
              <a:rPr lang="en-US" sz="1800" b="1" dirty="0"/>
            </a:br>
            <a:r>
              <a:rPr lang="en-US" sz="1800" b="1" dirty="0"/>
              <a:t>Description - </a:t>
            </a:r>
            <a:r>
              <a:rPr lang="en-US" sz="1900" dirty="0"/>
              <a:t>This seminar focuses on steps needed to prepare a budget. You will learn how to determine sources of income (such as church budget and offerings, donations,</a:t>
            </a:r>
          </a:p>
          <a:p>
            <a:pPr marL="0" indent="0">
              <a:buNone/>
            </a:pPr>
            <a:r>
              <a:rPr lang="en-US" sz="1900" dirty="0"/>
              <a:t>dues, fees for events, fundraising, etc.) and how to plan for expenses such as uniforms, conference and area events, camp outs, stars/chips/award supplies, patches/investiture supplies etc. The seminar will include discussions about programming options that will affect your budget, such as renting uniforms to adventurers rather than requiring them to purchase it, various dues systems, pay as you go (self-funded) events, and yearly budgeting to attend Area and Conference events.</a:t>
            </a:r>
          </a:p>
          <a:p>
            <a:pPr marL="0" indent="0">
              <a:buNone/>
            </a:pPr>
            <a:r>
              <a:rPr lang="en-US" sz="1900" dirty="0"/>
              <a:t/>
            </a:r>
            <a:br>
              <a:rPr lang="en-US" sz="1900" dirty="0"/>
            </a:br>
            <a:r>
              <a:rPr lang="en-US" altLang="en-US" sz="1900" dirty="0">
                <a:latin typeface="Arial" panose="020B0604020202020204" pitchFamily="34" charset="0"/>
                <a:cs typeface="Arial" panose="020B0604020202020204" pitchFamily="34" charset="0"/>
              </a:rPr>
              <a:t>.</a:t>
            </a:r>
          </a:p>
        </p:txBody>
      </p:sp>
      <p:sp>
        <p:nvSpPr>
          <p:cNvPr id="8" name="Rectangle 7">
            <a:extLst>
              <a:ext uri="{FF2B5EF4-FFF2-40B4-BE49-F238E27FC236}">
                <a16:creationId xmlns:a16="http://schemas.microsoft.com/office/drawing/2014/main" xmlns="" id="{FC2812C6-35E6-4AF9-A4A6-2112CB21D519}"/>
              </a:ext>
            </a:extLst>
          </p:cNvPr>
          <p:cNvSpPr/>
          <p:nvPr/>
        </p:nvSpPr>
        <p:spPr>
          <a:xfrm>
            <a:off x="323528" y="251543"/>
            <a:ext cx="8622958" cy="720080"/>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sz="2400" b="1">
                <a:ln w="76200">
                  <a:noFill/>
                </a:ln>
                <a:solidFill>
                  <a:schemeClr val="bg1"/>
                </a:solidFill>
              </a:rPr>
              <a:t>SECRETARY/TREASURER CERTIFICATION</a:t>
            </a:r>
            <a:endParaRPr lang="en-US" sz="2400" b="1" dirty="0">
              <a:ln w="76200">
                <a:noFill/>
              </a:ln>
              <a:solidFill>
                <a:schemeClr val="bg1"/>
              </a:solidFill>
            </a:endParaRPr>
          </a:p>
        </p:txBody>
      </p:sp>
      <p:pic>
        <p:nvPicPr>
          <p:cNvPr id="10" name="Picture 9">
            <a:extLst>
              <a:ext uri="{FF2B5EF4-FFF2-40B4-BE49-F238E27FC236}">
                <a16:creationId xmlns:a16="http://schemas.microsoft.com/office/drawing/2014/main" xmlns="" id="{73984ED9-6DFF-44A1-A990-A594AC4D9762}"/>
              </a:ext>
            </a:extLst>
          </p:cNvPr>
          <p:cNvPicPr>
            <a:picLocks noChangeAspect="1"/>
          </p:cNvPicPr>
          <p:nvPr/>
        </p:nvPicPr>
        <p:blipFill rotWithShape="1">
          <a:blip r:embed="rId2"/>
          <a:srcRect t="54912" r="12201" b="19175"/>
          <a:stretch/>
        </p:blipFill>
        <p:spPr>
          <a:xfrm>
            <a:off x="0" y="5013176"/>
            <a:ext cx="8334410" cy="1844824"/>
          </a:xfrm>
          <a:prstGeom prst="rect">
            <a:avLst/>
          </a:prstGeom>
          <a:effectLst>
            <a:softEdge rad="165100"/>
          </a:effectLst>
        </p:spPr>
      </p:pic>
      <p:pic>
        <p:nvPicPr>
          <p:cNvPr id="6" name="Picture 5">
            <a:extLst>
              <a:ext uri="{FF2B5EF4-FFF2-40B4-BE49-F238E27FC236}">
                <a16:creationId xmlns:a16="http://schemas.microsoft.com/office/drawing/2014/main" xmlns="" id="{99854684-4331-4A8F-B559-EB88B718F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4"/>
            <a:ext cx="1085106" cy="1356383"/>
          </a:xfrm>
          <a:prstGeom prst="rect">
            <a:avLst/>
          </a:prstGeom>
        </p:spPr>
      </p:pic>
    </p:spTree>
    <p:extLst>
      <p:ext uri="{BB962C8B-B14F-4D97-AF65-F5344CB8AC3E}">
        <p14:creationId xmlns:p14="http://schemas.microsoft.com/office/powerpoint/2010/main" val="34383226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E67258-B24D-4DBF-A751-8F195549DD83}"/>
              </a:ext>
            </a:extLst>
          </p:cNvPr>
          <p:cNvSpPr/>
          <p:nvPr/>
        </p:nvSpPr>
        <p:spPr>
          <a:xfrm>
            <a:off x="8286640" y="764704"/>
            <a:ext cx="640080" cy="6093296"/>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7" name="Rectangle 3"/>
          <p:cNvSpPr>
            <a:spLocks noGrp="1" noChangeArrowheads="1"/>
          </p:cNvSpPr>
          <p:nvPr>
            <p:ph type="body" idx="1"/>
          </p:nvPr>
        </p:nvSpPr>
        <p:spPr>
          <a:xfrm>
            <a:off x="683568" y="1124744"/>
            <a:ext cx="7200800" cy="4032448"/>
          </a:xfrm>
        </p:spPr>
        <p:txBody>
          <a:bodyPr/>
          <a:lstStyle/>
          <a:p>
            <a:pPr marL="0" indent="0">
              <a:buNone/>
            </a:pPr>
            <a:r>
              <a:rPr lang="en-US" sz="2400" b="1" dirty="0"/>
              <a:t>Introduction to Budgeting</a:t>
            </a:r>
          </a:p>
          <a:p>
            <a:pPr marL="0" indent="0">
              <a:buNone/>
            </a:pPr>
            <a:r>
              <a:rPr lang="en-US" sz="1800" b="1" dirty="0"/>
              <a:t/>
            </a:r>
            <a:br>
              <a:rPr lang="en-US" sz="1800" b="1" dirty="0"/>
            </a:br>
            <a:r>
              <a:rPr lang="en-US" sz="2000" b="1" dirty="0"/>
              <a:t>Suggested Activities –</a:t>
            </a:r>
          </a:p>
          <a:p>
            <a:r>
              <a:rPr lang="en-US" sz="1900" dirty="0"/>
              <a:t>As a group, identify club and area/conference level activities</a:t>
            </a:r>
          </a:p>
          <a:p>
            <a:r>
              <a:rPr lang="en-US" sz="1900" dirty="0"/>
              <a:t>Make a list of possible sources of income</a:t>
            </a:r>
          </a:p>
          <a:p>
            <a:r>
              <a:rPr lang="en-US" sz="1900" dirty="0"/>
              <a:t>Divide participants into groups (preferably by similar club size) and have them prepare a club budget</a:t>
            </a:r>
          </a:p>
          <a:p>
            <a:r>
              <a:rPr lang="en-US" sz="1900" dirty="0"/>
              <a:t>identify the club cost related to each activity and the cost per child needed to balance the budget</a:t>
            </a:r>
          </a:p>
          <a:p>
            <a:r>
              <a:rPr lang="en-US" sz="1900" dirty="0"/>
              <a:t>Present scenarios of things that will affect the budget and come up with ways to resolve it.</a:t>
            </a:r>
          </a:p>
          <a:p>
            <a:r>
              <a:rPr lang="en-US" sz="1900" dirty="0"/>
              <a:t/>
            </a:r>
            <a:br>
              <a:rPr lang="en-US" sz="1900" dirty="0"/>
            </a:br>
            <a:r>
              <a:rPr lang="en-US" altLang="en-US" sz="1900" dirty="0">
                <a:latin typeface="Arial" panose="020B0604020202020204" pitchFamily="34" charset="0"/>
                <a:cs typeface="Arial" panose="020B0604020202020204" pitchFamily="34" charset="0"/>
              </a:rPr>
              <a:t>.</a:t>
            </a:r>
          </a:p>
        </p:txBody>
      </p:sp>
      <p:sp>
        <p:nvSpPr>
          <p:cNvPr id="8" name="Rectangle 7">
            <a:extLst>
              <a:ext uri="{FF2B5EF4-FFF2-40B4-BE49-F238E27FC236}">
                <a16:creationId xmlns:a16="http://schemas.microsoft.com/office/drawing/2014/main" xmlns="" id="{FC2812C6-35E6-4AF9-A4A6-2112CB21D519}"/>
              </a:ext>
            </a:extLst>
          </p:cNvPr>
          <p:cNvSpPr/>
          <p:nvPr/>
        </p:nvSpPr>
        <p:spPr>
          <a:xfrm>
            <a:off x="323528" y="251543"/>
            <a:ext cx="8622958" cy="720080"/>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sz="2400" b="1">
                <a:ln w="76200">
                  <a:noFill/>
                </a:ln>
                <a:solidFill>
                  <a:schemeClr val="bg1"/>
                </a:solidFill>
              </a:rPr>
              <a:t>SECRETARY/TREASURER CERTIFICATION</a:t>
            </a:r>
            <a:endParaRPr lang="en-US" sz="2400" b="1" dirty="0">
              <a:ln w="76200">
                <a:noFill/>
              </a:ln>
              <a:solidFill>
                <a:schemeClr val="bg1"/>
              </a:solidFill>
            </a:endParaRPr>
          </a:p>
        </p:txBody>
      </p:sp>
      <p:pic>
        <p:nvPicPr>
          <p:cNvPr id="10" name="Picture 9">
            <a:extLst>
              <a:ext uri="{FF2B5EF4-FFF2-40B4-BE49-F238E27FC236}">
                <a16:creationId xmlns:a16="http://schemas.microsoft.com/office/drawing/2014/main" xmlns="" id="{73984ED9-6DFF-44A1-A990-A594AC4D9762}"/>
              </a:ext>
            </a:extLst>
          </p:cNvPr>
          <p:cNvPicPr>
            <a:picLocks noChangeAspect="1"/>
          </p:cNvPicPr>
          <p:nvPr/>
        </p:nvPicPr>
        <p:blipFill rotWithShape="1">
          <a:blip r:embed="rId2"/>
          <a:srcRect t="54912" r="12201" b="19175"/>
          <a:stretch/>
        </p:blipFill>
        <p:spPr>
          <a:xfrm>
            <a:off x="0" y="5013176"/>
            <a:ext cx="8334410" cy="1844824"/>
          </a:xfrm>
          <a:prstGeom prst="rect">
            <a:avLst/>
          </a:prstGeom>
          <a:effectLst>
            <a:softEdge rad="165100"/>
          </a:effectLst>
        </p:spPr>
      </p:pic>
      <p:pic>
        <p:nvPicPr>
          <p:cNvPr id="6" name="Picture 5">
            <a:extLst>
              <a:ext uri="{FF2B5EF4-FFF2-40B4-BE49-F238E27FC236}">
                <a16:creationId xmlns:a16="http://schemas.microsoft.com/office/drawing/2014/main" xmlns="" id="{99854684-4331-4A8F-B559-EB88B718F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4"/>
            <a:ext cx="1085106" cy="1356383"/>
          </a:xfrm>
          <a:prstGeom prst="rect">
            <a:avLst/>
          </a:prstGeom>
        </p:spPr>
      </p:pic>
    </p:spTree>
    <p:extLst>
      <p:ext uri="{BB962C8B-B14F-4D97-AF65-F5344CB8AC3E}">
        <p14:creationId xmlns:p14="http://schemas.microsoft.com/office/powerpoint/2010/main" val="15191227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E67258-B24D-4DBF-A751-8F195549DD83}"/>
              </a:ext>
            </a:extLst>
          </p:cNvPr>
          <p:cNvSpPr/>
          <p:nvPr/>
        </p:nvSpPr>
        <p:spPr>
          <a:xfrm>
            <a:off x="8286640" y="764704"/>
            <a:ext cx="640080" cy="6093296"/>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7" name="Rectangle 3"/>
          <p:cNvSpPr>
            <a:spLocks noGrp="1" noChangeArrowheads="1"/>
          </p:cNvSpPr>
          <p:nvPr>
            <p:ph type="body" idx="1"/>
          </p:nvPr>
        </p:nvSpPr>
        <p:spPr>
          <a:xfrm>
            <a:off x="683568" y="1124744"/>
            <a:ext cx="7200800" cy="4032448"/>
          </a:xfrm>
        </p:spPr>
        <p:txBody>
          <a:bodyPr/>
          <a:lstStyle/>
          <a:p>
            <a:pPr marL="0" indent="0">
              <a:buNone/>
            </a:pPr>
            <a:r>
              <a:rPr lang="en-US" sz="2400" b="1" dirty="0"/>
              <a:t>Handling Finances</a:t>
            </a:r>
          </a:p>
          <a:p>
            <a:pPr marL="0" indent="0">
              <a:buNone/>
            </a:pPr>
            <a:r>
              <a:rPr lang="en-US" sz="1800" b="1" dirty="0"/>
              <a:t/>
            </a:r>
            <a:br>
              <a:rPr lang="en-US" sz="1800" b="1" dirty="0"/>
            </a:br>
            <a:r>
              <a:rPr lang="en-US" sz="2000" b="1" dirty="0"/>
              <a:t>Description - </a:t>
            </a:r>
            <a:r>
              <a:rPr lang="en-US" sz="2000" dirty="0"/>
              <a:t>This seminar introduces the basic information needed to keep accurate financial records for your ministry. Topics include collecting dues and fees, proper receipting, issues with separate bank accounts from the church, the importance of reconciliation of accounting records between ministry and the church, and dealing with accounts receivable.</a:t>
            </a:r>
          </a:p>
          <a:p>
            <a:pPr marL="0" indent="0">
              <a:buNone/>
            </a:pPr>
            <a:r>
              <a:rPr lang="en-US" sz="1900" dirty="0"/>
              <a:t/>
            </a:r>
            <a:br>
              <a:rPr lang="en-US" sz="1900" dirty="0"/>
            </a:br>
            <a:r>
              <a:rPr lang="en-US" altLang="en-US" sz="1900" dirty="0">
                <a:latin typeface="Arial" panose="020B0604020202020204" pitchFamily="34" charset="0"/>
                <a:cs typeface="Arial" panose="020B0604020202020204" pitchFamily="34" charset="0"/>
              </a:rPr>
              <a:t>.</a:t>
            </a:r>
          </a:p>
        </p:txBody>
      </p:sp>
      <p:sp>
        <p:nvSpPr>
          <p:cNvPr id="8" name="Rectangle 7">
            <a:extLst>
              <a:ext uri="{FF2B5EF4-FFF2-40B4-BE49-F238E27FC236}">
                <a16:creationId xmlns:a16="http://schemas.microsoft.com/office/drawing/2014/main" xmlns="" id="{FC2812C6-35E6-4AF9-A4A6-2112CB21D519}"/>
              </a:ext>
            </a:extLst>
          </p:cNvPr>
          <p:cNvSpPr/>
          <p:nvPr/>
        </p:nvSpPr>
        <p:spPr>
          <a:xfrm>
            <a:off x="323528" y="251543"/>
            <a:ext cx="8622958" cy="720080"/>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sz="2400" b="1">
                <a:ln w="76200">
                  <a:noFill/>
                </a:ln>
                <a:solidFill>
                  <a:schemeClr val="bg1"/>
                </a:solidFill>
              </a:rPr>
              <a:t>SECRETARY/TREASURER CERTIFICATION</a:t>
            </a:r>
            <a:endParaRPr lang="en-US" sz="2400" b="1" dirty="0">
              <a:ln w="76200">
                <a:noFill/>
              </a:ln>
              <a:solidFill>
                <a:schemeClr val="bg1"/>
              </a:solidFill>
            </a:endParaRPr>
          </a:p>
        </p:txBody>
      </p:sp>
      <p:pic>
        <p:nvPicPr>
          <p:cNvPr id="10" name="Picture 9">
            <a:extLst>
              <a:ext uri="{FF2B5EF4-FFF2-40B4-BE49-F238E27FC236}">
                <a16:creationId xmlns:a16="http://schemas.microsoft.com/office/drawing/2014/main" xmlns="" id="{73984ED9-6DFF-44A1-A990-A594AC4D9762}"/>
              </a:ext>
            </a:extLst>
          </p:cNvPr>
          <p:cNvPicPr>
            <a:picLocks noChangeAspect="1"/>
          </p:cNvPicPr>
          <p:nvPr/>
        </p:nvPicPr>
        <p:blipFill rotWithShape="1">
          <a:blip r:embed="rId2"/>
          <a:srcRect t="54912" r="12201" b="19175"/>
          <a:stretch/>
        </p:blipFill>
        <p:spPr>
          <a:xfrm>
            <a:off x="0" y="5013176"/>
            <a:ext cx="8334410" cy="1844824"/>
          </a:xfrm>
          <a:prstGeom prst="rect">
            <a:avLst/>
          </a:prstGeom>
          <a:effectLst>
            <a:softEdge rad="165100"/>
          </a:effectLst>
        </p:spPr>
      </p:pic>
      <p:pic>
        <p:nvPicPr>
          <p:cNvPr id="6" name="Picture 5">
            <a:extLst>
              <a:ext uri="{FF2B5EF4-FFF2-40B4-BE49-F238E27FC236}">
                <a16:creationId xmlns:a16="http://schemas.microsoft.com/office/drawing/2014/main" xmlns="" id="{99854684-4331-4A8F-B559-EB88B718F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4"/>
            <a:ext cx="1085106" cy="1356383"/>
          </a:xfrm>
          <a:prstGeom prst="rect">
            <a:avLst/>
          </a:prstGeom>
        </p:spPr>
      </p:pic>
    </p:spTree>
    <p:extLst>
      <p:ext uri="{BB962C8B-B14F-4D97-AF65-F5344CB8AC3E}">
        <p14:creationId xmlns:p14="http://schemas.microsoft.com/office/powerpoint/2010/main" val="41549236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E67258-B24D-4DBF-A751-8F195549DD83}"/>
              </a:ext>
            </a:extLst>
          </p:cNvPr>
          <p:cNvSpPr/>
          <p:nvPr/>
        </p:nvSpPr>
        <p:spPr>
          <a:xfrm>
            <a:off x="8286640" y="764704"/>
            <a:ext cx="640080" cy="6093296"/>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7" name="Rectangle 3"/>
          <p:cNvSpPr>
            <a:spLocks noGrp="1" noChangeArrowheads="1"/>
          </p:cNvSpPr>
          <p:nvPr>
            <p:ph type="body" idx="1"/>
          </p:nvPr>
        </p:nvSpPr>
        <p:spPr>
          <a:xfrm>
            <a:off x="683568" y="1052736"/>
            <a:ext cx="7200800" cy="4104456"/>
          </a:xfrm>
        </p:spPr>
        <p:txBody>
          <a:bodyPr/>
          <a:lstStyle/>
          <a:p>
            <a:pPr marL="0" indent="0">
              <a:buNone/>
            </a:pPr>
            <a:r>
              <a:rPr lang="en-US" sz="2400" b="1" dirty="0"/>
              <a:t>Handling Finances</a:t>
            </a:r>
          </a:p>
          <a:p>
            <a:pPr marL="0" indent="0">
              <a:buNone/>
            </a:pPr>
            <a:r>
              <a:rPr lang="en-US" sz="1800" b="1" dirty="0"/>
              <a:t/>
            </a:r>
            <a:br>
              <a:rPr lang="en-US" sz="1800" b="1" dirty="0"/>
            </a:br>
            <a:r>
              <a:rPr lang="en-US" sz="2000" b="1" dirty="0"/>
              <a:t>Suggested Activities </a:t>
            </a:r>
            <a:r>
              <a:rPr lang="en-US" sz="1800" b="1" dirty="0"/>
              <a:t>– </a:t>
            </a:r>
          </a:p>
          <a:p>
            <a:r>
              <a:rPr lang="en-US" altLang="en-US" sz="1800" dirty="0">
                <a:latin typeface="Arial" panose="020B0604020202020204" pitchFamily="34" charset="0"/>
                <a:cs typeface="Arial" panose="020B0604020202020204" pitchFamily="34" charset="0"/>
              </a:rPr>
              <a:t>Show tracking options for who has paid dues and how (notebook or other options)</a:t>
            </a:r>
          </a:p>
          <a:p>
            <a:r>
              <a:rPr lang="en-US" altLang="en-US" sz="1800" dirty="0">
                <a:latin typeface="Arial" panose="020B0604020202020204" pitchFamily="34" charset="0"/>
                <a:cs typeface="Arial" panose="020B0604020202020204" pitchFamily="34" charset="0"/>
              </a:rPr>
              <a:t>Provide a sample budget to participants</a:t>
            </a:r>
          </a:p>
          <a:p>
            <a:r>
              <a:rPr lang="en-US" altLang="en-US" sz="1800" dirty="0">
                <a:latin typeface="Arial" panose="020B0604020202020204" pitchFamily="34" charset="0"/>
                <a:cs typeface="Arial" panose="020B0604020202020204" pitchFamily="34" charset="0"/>
              </a:rPr>
              <a:t>Role play Adventurer registration </a:t>
            </a:r>
          </a:p>
          <a:p>
            <a:r>
              <a:rPr lang="en-US" altLang="en-US" sz="1800" dirty="0">
                <a:latin typeface="Arial" panose="020B0604020202020204" pitchFamily="34" charset="0"/>
                <a:cs typeface="Arial" panose="020B0604020202020204" pitchFamily="34" charset="0"/>
              </a:rPr>
              <a:t>Practice how to write/create receipts for dues</a:t>
            </a:r>
          </a:p>
          <a:p>
            <a:r>
              <a:rPr lang="en-US" altLang="en-US" sz="1800" dirty="0">
                <a:latin typeface="Arial" panose="020B0604020202020204" pitchFamily="34" charset="0"/>
                <a:cs typeface="Arial" panose="020B0604020202020204" pitchFamily="34" charset="0"/>
              </a:rPr>
              <a:t>Demonstrate how to create a spreadsheet to track information</a:t>
            </a:r>
          </a:p>
          <a:p>
            <a:r>
              <a:rPr lang="en-US" altLang="en-US" sz="1800" dirty="0">
                <a:latin typeface="Arial" panose="020B0604020202020204" pitchFamily="34" charset="0"/>
                <a:cs typeface="Arial" panose="020B0604020202020204" pitchFamily="34" charset="0"/>
              </a:rPr>
              <a:t>Introduce different ways of tracking the budget</a:t>
            </a:r>
          </a:p>
          <a:p>
            <a:r>
              <a:rPr lang="en-US" altLang="en-US" sz="1800" dirty="0">
                <a:latin typeface="Arial" panose="020B0604020202020204" pitchFamily="34" charset="0"/>
                <a:cs typeface="Arial" panose="020B0604020202020204" pitchFamily="34" charset="0"/>
              </a:rPr>
              <a:t>Reinforce that all receipts and money needs to be submitted to church treasurer</a:t>
            </a:r>
          </a:p>
        </p:txBody>
      </p:sp>
      <p:sp>
        <p:nvSpPr>
          <p:cNvPr id="8" name="Rectangle 7">
            <a:extLst>
              <a:ext uri="{FF2B5EF4-FFF2-40B4-BE49-F238E27FC236}">
                <a16:creationId xmlns:a16="http://schemas.microsoft.com/office/drawing/2014/main" xmlns="" id="{FC2812C6-35E6-4AF9-A4A6-2112CB21D519}"/>
              </a:ext>
            </a:extLst>
          </p:cNvPr>
          <p:cNvSpPr/>
          <p:nvPr/>
        </p:nvSpPr>
        <p:spPr>
          <a:xfrm>
            <a:off x="323528" y="251543"/>
            <a:ext cx="8622958" cy="720080"/>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sz="2400" b="1">
                <a:ln w="76200">
                  <a:noFill/>
                </a:ln>
                <a:solidFill>
                  <a:schemeClr val="bg1"/>
                </a:solidFill>
              </a:rPr>
              <a:t>SECRETARY/TREASURER CERTIFICATION</a:t>
            </a:r>
            <a:endParaRPr lang="en-US" sz="2400" b="1" dirty="0">
              <a:ln w="76200">
                <a:noFill/>
              </a:ln>
              <a:solidFill>
                <a:schemeClr val="bg1"/>
              </a:solidFill>
            </a:endParaRPr>
          </a:p>
        </p:txBody>
      </p:sp>
      <p:pic>
        <p:nvPicPr>
          <p:cNvPr id="10" name="Picture 9">
            <a:extLst>
              <a:ext uri="{FF2B5EF4-FFF2-40B4-BE49-F238E27FC236}">
                <a16:creationId xmlns:a16="http://schemas.microsoft.com/office/drawing/2014/main" xmlns="" id="{73984ED9-6DFF-44A1-A990-A594AC4D9762}"/>
              </a:ext>
            </a:extLst>
          </p:cNvPr>
          <p:cNvPicPr>
            <a:picLocks noChangeAspect="1"/>
          </p:cNvPicPr>
          <p:nvPr/>
        </p:nvPicPr>
        <p:blipFill rotWithShape="1">
          <a:blip r:embed="rId2"/>
          <a:srcRect t="54912" r="12201" b="19175"/>
          <a:stretch/>
        </p:blipFill>
        <p:spPr>
          <a:xfrm>
            <a:off x="0" y="5013176"/>
            <a:ext cx="8334410" cy="1844824"/>
          </a:xfrm>
          <a:prstGeom prst="rect">
            <a:avLst/>
          </a:prstGeom>
          <a:effectLst>
            <a:softEdge rad="165100"/>
          </a:effectLst>
        </p:spPr>
      </p:pic>
      <p:pic>
        <p:nvPicPr>
          <p:cNvPr id="6" name="Picture 5">
            <a:extLst>
              <a:ext uri="{FF2B5EF4-FFF2-40B4-BE49-F238E27FC236}">
                <a16:creationId xmlns:a16="http://schemas.microsoft.com/office/drawing/2014/main" xmlns="" id="{99854684-4331-4A8F-B559-EB88B718F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4"/>
            <a:ext cx="1085106" cy="1356383"/>
          </a:xfrm>
          <a:prstGeom prst="rect">
            <a:avLst/>
          </a:prstGeom>
        </p:spPr>
      </p:pic>
    </p:spTree>
    <p:extLst>
      <p:ext uri="{BB962C8B-B14F-4D97-AF65-F5344CB8AC3E}">
        <p14:creationId xmlns:p14="http://schemas.microsoft.com/office/powerpoint/2010/main" val="41908757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E67258-B24D-4DBF-A751-8F195549DD83}"/>
              </a:ext>
            </a:extLst>
          </p:cNvPr>
          <p:cNvSpPr/>
          <p:nvPr/>
        </p:nvSpPr>
        <p:spPr>
          <a:xfrm>
            <a:off x="8286640" y="764704"/>
            <a:ext cx="640080" cy="6093296"/>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7" name="Rectangle 3"/>
          <p:cNvSpPr>
            <a:spLocks noGrp="1" noChangeArrowheads="1"/>
          </p:cNvSpPr>
          <p:nvPr>
            <p:ph type="body" idx="1"/>
          </p:nvPr>
        </p:nvSpPr>
        <p:spPr>
          <a:xfrm>
            <a:off x="683568" y="1124744"/>
            <a:ext cx="7200800" cy="4032448"/>
          </a:xfrm>
        </p:spPr>
        <p:txBody>
          <a:bodyPr/>
          <a:lstStyle/>
          <a:p>
            <a:pPr marL="0" indent="0">
              <a:buNone/>
            </a:pPr>
            <a:r>
              <a:rPr lang="en-US" sz="2400" b="1" dirty="0"/>
              <a:t>Introduction to Fundraising</a:t>
            </a:r>
          </a:p>
          <a:p>
            <a:pPr marL="0" indent="0">
              <a:buNone/>
            </a:pPr>
            <a:r>
              <a:rPr lang="en-US" sz="1800" b="1" dirty="0"/>
              <a:t/>
            </a:r>
            <a:br>
              <a:rPr lang="en-US" sz="1800" b="1" dirty="0"/>
            </a:br>
            <a:r>
              <a:rPr lang="en-US" sz="2000" b="1" dirty="0"/>
              <a:t>Description – </a:t>
            </a:r>
            <a:r>
              <a:rPr lang="en-US" sz="2000" dirty="0"/>
              <a:t>This seminar presents an introduction to fundraising principles and will address issues regarding why to fund raise and whom to reach out to for funding. The session</a:t>
            </a:r>
          </a:p>
          <a:p>
            <a:pPr marL="0" indent="0">
              <a:buNone/>
            </a:pPr>
            <a:r>
              <a:rPr lang="en-US" sz="2000" dirty="0"/>
              <a:t>will explore appropriate and successful ideas clubs have used for fund raising activities, products and campaigns, guidelines to consider, safety concerns, sources of products will also be shared.</a:t>
            </a:r>
            <a:endParaRPr lang="en-US" altLang="en-US" sz="19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FC2812C6-35E6-4AF9-A4A6-2112CB21D519}"/>
              </a:ext>
            </a:extLst>
          </p:cNvPr>
          <p:cNvSpPr/>
          <p:nvPr/>
        </p:nvSpPr>
        <p:spPr>
          <a:xfrm>
            <a:off x="323528" y="251543"/>
            <a:ext cx="8622958" cy="720080"/>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sz="2400" b="1">
                <a:ln w="76200">
                  <a:noFill/>
                </a:ln>
                <a:solidFill>
                  <a:schemeClr val="bg1"/>
                </a:solidFill>
              </a:rPr>
              <a:t>SECRETARY/TREASURER CERTIFICATION</a:t>
            </a:r>
            <a:endParaRPr lang="en-US" sz="2400" b="1" dirty="0">
              <a:ln w="76200">
                <a:noFill/>
              </a:ln>
              <a:solidFill>
                <a:schemeClr val="bg1"/>
              </a:solidFill>
            </a:endParaRPr>
          </a:p>
        </p:txBody>
      </p:sp>
      <p:pic>
        <p:nvPicPr>
          <p:cNvPr id="10" name="Picture 9">
            <a:extLst>
              <a:ext uri="{FF2B5EF4-FFF2-40B4-BE49-F238E27FC236}">
                <a16:creationId xmlns:a16="http://schemas.microsoft.com/office/drawing/2014/main" xmlns="" id="{73984ED9-6DFF-44A1-A990-A594AC4D9762}"/>
              </a:ext>
            </a:extLst>
          </p:cNvPr>
          <p:cNvPicPr>
            <a:picLocks noChangeAspect="1"/>
          </p:cNvPicPr>
          <p:nvPr/>
        </p:nvPicPr>
        <p:blipFill rotWithShape="1">
          <a:blip r:embed="rId2"/>
          <a:srcRect t="54912" r="12201" b="19175"/>
          <a:stretch/>
        </p:blipFill>
        <p:spPr>
          <a:xfrm>
            <a:off x="0" y="5013176"/>
            <a:ext cx="8334410" cy="1844824"/>
          </a:xfrm>
          <a:prstGeom prst="rect">
            <a:avLst/>
          </a:prstGeom>
          <a:effectLst>
            <a:softEdge rad="165100"/>
          </a:effectLst>
        </p:spPr>
      </p:pic>
      <p:pic>
        <p:nvPicPr>
          <p:cNvPr id="6" name="Picture 5">
            <a:extLst>
              <a:ext uri="{FF2B5EF4-FFF2-40B4-BE49-F238E27FC236}">
                <a16:creationId xmlns:a16="http://schemas.microsoft.com/office/drawing/2014/main" xmlns="" id="{99854684-4331-4A8F-B559-EB88B718F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4"/>
            <a:ext cx="1085106" cy="1356383"/>
          </a:xfrm>
          <a:prstGeom prst="rect">
            <a:avLst/>
          </a:prstGeom>
        </p:spPr>
      </p:pic>
    </p:spTree>
    <p:extLst>
      <p:ext uri="{BB962C8B-B14F-4D97-AF65-F5344CB8AC3E}">
        <p14:creationId xmlns:p14="http://schemas.microsoft.com/office/powerpoint/2010/main" val="40339544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E67258-B24D-4DBF-A751-8F195549DD83}"/>
              </a:ext>
            </a:extLst>
          </p:cNvPr>
          <p:cNvSpPr/>
          <p:nvPr/>
        </p:nvSpPr>
        <p:spPr>
          <a:xfrm>
            <a:off x="8286640" y="764704"/>
            <a:ext cx="640080" cy="6093296"/>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7" name="Rectangle 3"/>
          <p:cNvSpPr>
            <a:spLocks noGrp="1" noChangeArrowheads="1"/>
          </p:cNvSpPr>
          <p:nvPr>
            <p:ph type="body" idx="1"/>
          </p:nvPr>
        </p:nvSpPr>
        <p:spPr>
          <a:xfrm>
            <a:off x="683568" y="1124744"/>
            <a:ext cx="7200800" cy="4032448"/>
          </a:xfrm>
        </p:spPr>
        <p:txBody>
          <a:bodyPr/>
          <a:lstStyle/>
          <a:p>
            <a:pPr marL="0" indent="0">
              <a:buNone/>
            </a:pPr>
            <a:r>
              <a:rPr lang="en-US" sz="2400" b="1" dirty="0"/>
              <a:t>Introduction to Fundraising</a:t>
            </a:r>
          </a:p>
          <a:p>
            <a:pPr marL="0" indent="0">
              <a:buNone/>
            </a:pPr>
            <a:r>
              <a:rPr lang="en-US" sz="1800" b="1" dirty="0"/>
              <a:t/>
            </a:r>
            <a:br>
              <a:rPr lang="en-US" sz="1800" b="1" dirty="0"/>
            </a:br>
            <a:r>
              <a:rPr lang="en-US" sz="2000" b="1" dirty="0"/>
              <a:t>Suggested Activities –</a:t>
            </a:r>
          </a:p>
          <a:p>
            <a:r>
              <a:rPr lang="en-US" altLang="en-US" sz="1900" dirty="0">
                <a:latin typeface="Arial" panose="020B0604020202020204" pitchFamily="34" charset="0"/>
                <a:cs typeface="Arial" panose="020B0604020202020204" pitchFamily="34" charset="0"/>
              </a:rPr>
              <a:t>Present options for fundraising (Jump-a-thon, Jump Rope for Jesus, Verse-a-thon, mother/child breakfast, create Mother’s day card, Valentine’s spaghetti dinner, t-shirts, game night/selling snacks, restaurant nights/gift cards)</a:t>
            </a:r>
          </a:p>
          <a:p>
            <a:r>
              <a:rPr lang="en-US" altLang="en-US" sz="1900" dirty="0">
                <a:latin typeface="Arial" panose="020B0604020202020204" pitchFamily="34" charset="0"/>
                <a:cs typeface="Arial" panose="020B0604020202020204" pitchFamily="34" charset="0"/>
              </a:rPr>
              <a:t>List restaurants or businesses that might help with fundraising (Kohls, Walmart, local businesses, etc.)</a:t>
            </a:r>
          </a:p>
          <a:p>
            <a:r>
              <a:rPr lang="en-US" altLang="en-US" sz="1900" dirty="0">
                <a:latin typeface="Arial" panose="020B0604020202020204" pitchFamily="34" charset="0"/>
                <a:cs typeface="Arial" panose="020B0604020202020204" pitchFamily="34" charset="0"/>
              </a:rPr>
              <a:t>Participants share other ideas that have worked well for them</a:t>
            </a:r>
          </a:p>
        </p:txBody>
      </p:sp>
      <p:sp>
        <p:nvSpPr>
          <p:cNvPr id="8" name="Rectangle 7">
            <a:extLst>
              <a:ext uri="{FF2B5EF4-FFF2-40B4-BE49-F238E27FC236}">
                <a16:creationId xmlns:a16="http://schemas.microsoft.com/office/drawing/2014/main" xmlns="" id="{FC2812C6-35E6-4AF9-A4A6-2112CB21D519}"/>
              </a:ext>
            </a:extLst>
          </p:cNvPr>
          <p:cNvSpPr/>
          <p:nvPr/>
        </p:nvSpPr>
        <p:spPr>
          <a:xfrm>
            <a:off x="323528" y="251543"/>
            <a:ext cx="8622958" cy="720080"/>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sz="2400" b="1">
                <a:ln w="76200">
                  <a:noFill/>
                </a:ln>
                <a:solidFill>
                  <a:schemeClr val="bg1"/>
                </a:solidFill>
              </a:rPr>
              <a:t>SECRETARY/TREASURER CERTIFICATION</a:t>
            </a:r>
            <a:endParaRPr lang="en-US" sz="2400" b="1" dirty="0">
              <a:ln w="76200">
                <a:noFill/>
              </a:ln>
              <a:solidFill>
                <a:schemeClr val="bg1"/>
              </a:solidFill>
            </a:endParaRPr>
          </a:p>
        </p:txBody>
      </p:sp>
      <p:pic>
        <p:nvPicPr>
          <p:cNvPr id="10" name="Picture 9">
            <a:extLst>
              <a:ext uri="{FF2B5EF4-FFF2-40B4-BE49-F238E27FC236}">
                <a16:creationId xmlns:a16="http://schemas.microsoft.com/office/drawing/2014/main" xmlns="" id="{73984ED9-6DFF-44A1-A990-A594AC4D9762}"/>
              </a:ext>
            </a:extLst>
          </p:cNvPr>
          <p:cNvPicPr>
            <a:picLocks noChangeAspect="1"/>
          </p:cNvPicPr>
          <p:nvPr/>
        </p:nvPicPr>
        <p:blipFill rotWithShape="1">
          <a:blip r:embed="rId2"/>
          <a:srcRect t="54912" r="12201" b="19175"/>
          <a:stretch/>
        </p:blipFill>
        <p:spPr>
          <a:xfrm>
            <a:off x="0" y="5013176"/>
            <a:ext cx="8334410" cy="1844824"/>
          </a:xfrm>
          <a:prstGeom prst="rect">
            <a:avLst/>
          </a:prstGeom>
          <a:effectLst>
            <a:softEdge rad="165100"/>
          </a:effectLst>
        </p:spPr>
      </p:pic>
      <p:pic>
        <p:nvPicPr>
          <p:cNvPr id="6" name="Picture 5">
            <a:extLst>
              <a:ext uri="{FF2B5EF4-FFF2-40B4-BE49-F238E27FC236}">
                <a16:creationId xmlns:a16="http://schemas.microsoft.com/office/drawing/2014/main" xmlns="" id="{99854684-4331-4A8F-B559-EB88B718F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4"/>
            <a:ext cx="1085106" cy="1356383"/>
          </a:xfrm>
          <a:prstGeom prst="rect">
            <a:avLst/>
          </a:prstGeom>
        </p:spPr>
      </p:pic>
    </p:spTree>
    <p:extLst>
      <p:ext uri="{BB962C8B-B14F-4D97-AF65-F5344CB8AC3E}">
        <p14:creationId xmlns:p14="http://schemas.microsoft.com/office/powerpoint/2010/main" val="16790710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22CE84A5-D3B9-42CC-9B57-B157968071BC}"/>
              </a:ext>
            </a:extLst>
          </p:cNvPr>
          <p:cNvSpPr/>
          <p:nvPr/>
        </p:nvSpPr>
        <p:spPr>
          <a:xfrm>
            <a:off x="8244408" y="404664"/>
            <a:ext cx="640080" cy="6453336"/>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55576" y="1243786"/>
            <a:ext cx="7488832" cy="4324261"/>
          </a:xfrm>
          <a:prstGeom prst="rect">
            <a:avLst/>
          </a:prstGeom>
          <a:noFill/>
        </p:spPr>
        <p:txBody>
          <a:bodyPr wrap="square" rtlCol="0">
            <a:spAutoFit/>
          </a:bodyPr>
          <a:lstStyle/>
          <a:p>
            <a:r>
              <a:rPr lang="en-US" dirty="0"/>
              <a:t>Ada Alvis-Gomez - Texas Conference - Chair</a:t>
            </a:r>
          </a:p>
          <a:p>
            <a:pPr>
              <a:spcAft>
                <a:spcPts val="0"/>
              </a:spcAft>
            </a:pPr>
            <a:r>
              <a:rPr lang="en-US" dirty="0"/>
              <a:t>Velma Morgan - Ontario Conference – Recording Secretary</a:t>
            </a:r>
          </a:p>
          <a:p>
            <a:pPr>
              <a:spcAft>
                <a:spcPts val="600"/>
              </a:spcAft>
            </a:pPr>
            <a:r>
              <a:rPr lang="en-US" dirty="0"/>
              <a:t>Karla Bascom - Iowa/Missouri Conference - Transcription</a:t>
            </a:r>
          </a:p>
          <a:p>
            <a:pPr>
              <a:spcAft>
                <a:spcPts val="600"/>
              </a:spcAft>
            </a:pPr>
            <a:r>
              <a:rPr lang="en-US" sz="1700" b="1" dirty="0"/>
              <a:t>Members:</a:t>
            </a:r>
          </a:p>
          <a:p>
            <a:pPr marL="342900" indent="-342900">
              <a:buFont typeface="Arial" panose="020B0604020202020204" pitchFamily="34" charset="0"/>
              <a:buChar char="•"/>
            </a:pPr>
            <a:r>
              <a:rPr lang="en-US" sz="1700" dirty="0"/>
              <a:t>Brad Forbes – Advent-Source</a:t>
            </a:r>
          </a:p>
          <a:p>
            <a:pPr marL="342900" indent="-342900">
              <a:buFont typeface="Arial" panose="020B0604020202020204" pitchFamily="34" charset="0"/>
              <a:buChar char="•"/>
            </a:pPr>
            <a:r>
              <a:rPr lang="en-US" sz="1700" dirty="0"/>
              <a:t>Joyce Fortner – Arkansas/Louisiana</a:t>
            </a:r>
          </a:p>
          <a:p>
            <a:pPr marL="342900" indent="-342900">
              <a:buFont typeface="Arial" panose="020B0604020202020204" pitchFamily="34" charset="0"/>
              <a:buChar char="•"/>
            </a:pPr>
            <a:r>
              <a:rPr lang="en-US" sz="1700" dirty="0"/>
              <a:t>Karla Bascom – Iowa/Missouri Conference  </a:t>
            </a:r>
          </a:p>
          <a:p>
            <a:pPr marL="342900" indent="-342900">
              <a:buFont typeface="Arial" panose="020B0604020202020204" pitchFamily="34" charset="0"/>
              <a:buChar char="•"/>
            </a:pPr>
            <a:r>
              <a:rPr lang="en-US" sz="1700" dirty="0"/>
              <a:t>Lisa &amp; Brad Gary – NAD Adventurer Coordinators</a:t>
            </a:r>
          </a:p>
          <a:p>
            <a:pPr marL="342900" indent="-342900">
              <a:buFont typeface="Arial" panose="020B0604020202020204" pitchFamily="34" charset="0"/>
              <a:buChar char="•"/>
            </a:pPr>
            <a:r>
              <a:rPr lang="en-US" sz="1700" dirty="0"/>
              <a:t>Daniel Ortega – Oklahoma Conference</a:t>
            </a:r>
          </a:p>
          <a:p>
            <a:pPr marL="342900" indent="-342900">
              <a:buFont typeface="Arial" panose="020B0604020202020204" pitchFamily="34" charset="0"/>
              <a:buChar char="•"/>
            </a:pPr>
            <a:r>
              <a:rPr lang="en-US" sz="1700" dirty="0"/>
              <a:t>Velma Morgan - Ontario Conference </a:t>
            </a:r>
          </a:p>
          <a:p>
            <a:pPr marL="342900" indent="-342900">
              <a:buFont typeface="Arial" panose="020B0604020202020204" pitchFamily="34" charset="0"/>
              <a:buChar char="•"/>
            </a:pPr>
            <a:r>
              <a:rPr lang="en-US" sz="1700" dirty="0"/>
              <a:t>Magdala </a:t>
            </a:r>
            <a:r>
              <a:rPr lang="en-US" sz="1700" dirty="0" err="1"/>
              <a:t>Deluy</a:t>
            </a:r>
            <a:r>
              <a:rPr lang="en-US" sz="1700" dirty="0"/>
              <a:t> – Quebec Conference</a:t>
            </a:r>
          </a:p>
          <a:p>
            <a:pPr marL="342900" indent="-342900">
              <a:buFont typeface="Arial" panose="020B0604020202020204" pitchFamily="34" charset="0"/>
              <a:buChar char="•"/>
            </a:pPr>
            <a:r>
              <a:rPr lang="en-US" sz="1700" dirty="0"/>
              <a:t>Mercy Martinez – </a:t>
            </a:r>
            <a:r>
              <a:rPr lang="en-US" sz="1700" dirty="0" smtClean="0"/>
              <a:t>Southeastern </a:t>
            </a:r>
            <a:r>
              <a:rPr lang="en-US" sz="1700" dirty="0"/>
              <a:t>California Conference</a:t>
            </a:r>
          </a:p>
          <a:p>
            <a:pPr marL="342900" indent="-342900">
              <a:buFont typeface="Arial" panose="020B0604020202020204" pitchFamily="34" charset="0"/>
              <a:buChar char="•"/>
            </a:pPr>
            <a:r>
              <a:rPr lang="en-US" sz="1700" dirty="0"/>
              <a:t>Ada Alvis-Gomez -Texas Conference </a:t>
            </a:r>
          </a:p>
          <a:p>
            <a:pPr marL="342900" indent="-342900">
              <a:buFont typeface="Arial" panose="020B0604020202020204" pitchFamily="34" charset="0"/>
              <a:buChar char="•"/>
            </a:pPr>
            <a:r>
              <a:rPr lang="en-US" sz="1700" dirty="0"/>
              <a:t>Daniel and </a:t>
            </a:r>
            <a:r>
              <a:rPr lang="en-US" sz="1700" dirty="0" err="1"/>
              <a:t>Yissury</a:t>
            </a:r>
            <a:r>
              <a:rPr lang="en-US" sz="1700" dirty="0"/>
              <a:t> Gutierrez – Texas Conference</a:t>
            </a:r>
          </a:p>
          <a:p>
            <a:endParaRPr lang="en-US" sz="2400" dirty="0"/>
          </a:p>
        </p:txBody>
      </p:sp>
      <p:sp>
        <p:nvSpPr>
          <p:cNvPr id="7" name="Rectangle 6">
            <a:extLst>
              <a:ext uri="{FF2B5EF4-FFF2-40B4-BE49-F238E27FC236}">
                <a16:creationId xmlns:a16="http://schemas.microsoft.com/office/drawing/2014/main" xmlns="" id="{4B2C48C4-252B-4B2D-B401-F0BFBE28B7A5}"/>
              </a:ext>
            </a:extLst>
          </p:cNvPr>
          <p:cNvSpPr/>
          <p:nvPr/>
        </p:nvSpPr>
        <p:spPr>
          <a:xfrm>
            <a:off x="0" y="256871"/>
            <a:ext cx="8884488" cy="722376"/>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altLang="en-US" sz="2400" kern="0" dirty="0">
                <a:solidFill>
                  <a:schemeClr val="bg1"/>
                </a:solidFill>
                <a:latin typeface="Arial Black" panose="020B0A04020102020204" pitchFamily="34" charset="0"/>
                <a:ea typeface="+mj-ea"/>
              </a:rPr>
              <a:t>RESOURCE FOCUS GROUP MEMBERS</a:t>
            </a:r>
          </a:p>
        </p:txBody>
      </p:sp>
      <p:pic>
        <p:nvPicPr>
          <p:cNvPr id="9" name="Picture 8">
            <a:extLst>
              <a:ext uri="{FF2B5EF4-FFF2-40B4-BE49-F238E27FC236}">
                <a16:creationId xmlns:a16="http://schemas.microsoft.com/office/drawing/2014/main" xmlns="" id="{71D33B87-A99E-4C1C-8AD7-1AA8D1BF6544}"/>
              </a:ext>
            </a:extLst>
          </p:cNvPr>
          <p:cNvPicPr>
            <a:picLocks noChangeAspect="1"/>
          </p:cNvPicPr>
          <p:nvPr/>
        </p:nvPicPr>
        <p:blipFill rotWithShape="1">
          <a:blip r:embed="rId2"/>
          <a:srcRect t="54912" r="12201" b="19175"/>
          <a:stretch/>
        </p:blipFill>
        <p:spPr>
          <a:xfrm>
            <a:off x="0" y="5041456"/>
            <a:ext cx="8334410" cy="1844824"/>
          </a:xfrm>
          <a:prstGeom prst="rect">
            <a:avLst/>
          </a:prstGeom>
          <a:effectLst>
            <a:softEdge rad="165100"/>
          </a:effectLst>
        </p:spPr>
      </p:pic>
      <p:pic>
        <p:nvPicPr>
          <p:cNvPr id="4" name="Picture 3">
            <a:extLst>
              <a:ext uri="{FF2B5EF4-FFF2-40B4-BE49-F238E27FC236}">
                <a16:creationId xmlns:a16="http://schemas.microsoft.com/office/drawing/2014/main" xmlns="" id="{46BBDBF8-AE6B-45BD-A636-DAD4C3DE6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5"/>
            <a:ext cx="1085106" cy="1356383"/>
          </a:xfrm>
          <a:prstGeom prst="rect">
            <a:avLst/>
          </a:prstGeom>
        </p:spPr>
      </p:pic>
      <p:pic>
        <p:nvPicPr>
          <p:cNvPr id="8" name="Picture 7">
            <a:extLst>
              <a:ext uri="{FF2B5EF4-FFF2-40B4-BE49-F238E27FC236}">
                <a16:creationId xmlns:a16="http://schemas.microsoft.com/office/drawing/2014/main" xmlns="" id="{3F243FED-8620-411D-95FB-BA8433B3F9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5901"/>
            <a:ext cx="1085106" cy="1356383"/>
          </a:xfrm>
          <a:prstGeom prst="rect">
            <a:avLst/>
          </a:prstGeom>
        </p:spPr>
      </p:pic>
      <p:pic>
        <p:nvPicPr>
          <p:cNvPr id="10" name="Picture 9">
            <a:extLst>
              <a:ext uri="{FF2B5EF4-FFF2-40B4-BE49-F238E27FC236}">
                <a16:creationId xmlns:a16="http://schemas.microsoft.com/office/drawing/2014/main" xmlns="" id="{DFAF9CEF-7D48-4635-B0D7-C784CA60B7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4"/>
            <a:ext cx="1085106" cy="1356383"/>
          </a:xfrm>
          <a:prstGeom prst="rect">
            <a:avLst/>
          </a:prstGeom>
        </p:spPr>
      </p:pic>
    </p:spTree>
    <p:extLst>
      <p:ext uri="{BB962C8B-B14F-4D97-AF65-F5344CB8AC3E}">
        <p14:creationId xmlns:p14="http://schemas.microsoft.com/office/powerpoint/2010/main" val="1207669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E67258-B24D-4DBF-A751-8F195549DD83}"/>
              </a:ext>
            </a:extLst>
          </p:cNvPr>
          <p:cNvSpPr/>
          <p:nvPr/>
        </p:nvSpPr>
        <p:spPr>
          <a:xfrm>
            <a:off x="8286640" y="764704"/>
            <a:ext cx="640080" cy="6093296"/>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7" name="Rectangle 3"/>
          <p:cNvSpPr>
            <a:spLocks noGrp="1" noChangeArrowheads="1"/>
          </p:cNvSpPr>
          <p:nvPr>
            <p:ph type="body" idx="1"/>
          </p:nvPr>
        </p:nvSpPr>
        <p:spPr>
          <a:xfrm>
            <a:off x="683568" y="1124744"/>
            <a:ext cx="7200800" cy="4032448"/>
          </a:xfrm>
        </p:spPr>
        <p:txBody>
          <a:bodyPr/>
          <a:lstStyle/>
          <a:p>
            <a:pPr marL="0" indent="0">
              <a:buNone/>
            </a:pPr>
            <a:r>
              <a:rPr lang="en-US" sz="2400" b="1" dirty="0"/>
              <a:t>Practical Communication</a:t>
            </a:r>
          </a:p>
          <a:p>
            <a:pPr marL="0" indent="0">
              <a:buNone/>
            </a:pPr>
            <a:r>
              <a:rPr lang="en-US" sz="1800" b="1" dirty="0"/>
              <a:t/>
            </a:r>
            <a:br>
              <a:rPr lang="en-US" sz="1800" b="1" dirty="0"/>
            </a:br>
            <a:r>
              <a:rPr lang="en-US" sz="2000" b="1" dirty="0"/>
              <a:t>Description - </a:t>
            </a:r>
            <a:r>
              <a:rPr lang="en-US" sz="2000" dirty="0"/>
              <a:t>One of the greatest challenges all organizations face is getting the messages to the right individuals in a timely manner and motivating them to respond. The session will address the advantages and disadvantages of public announcements, flyers, posters, e-mail, social media, phone calls, text messages and face to face presentation. Attendees will develop a communication action plan for their own ministry during the session.</a:t>
            </a:r>
          </a:p>
        </p:txBody>
      </p:sp>
      <p:sp>
        <p:nvSpPr>
          <p:cNvPr id="8" name="Rectangle 7">
            <a:extLst>
              <a:ext uri="{FF2B5EF4-FFF2-40B4-BE49-F238E27FC236}">
                <a16:creationId xmlns:a16="http://schemas.microsoft.com/office/drawing/2014/main" xmlns="" id="{FC2812C6-35E6-4AF9-A4A6-2112CB21D519}"/>
              </a:ext>
            </a:extLst>
          </p:cNvPr>
          <p:cNvSpPr/>
          <p:nvPr/>
        </p:nvSpPr>
        <p:spPr>
          <a:xfrm>
            <a:off x="323528" y="251543"/>
            <a:ext cx="8622958" cy="720080"/>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sz="2400" b="1">
                <a:ln w="76200">
                  <a:noFill/>
                </a:ln>
                <a:solidFill>
                  <a:schemeClr val="bg1"/>
                </a:solidFill>
              </a:rPr>
              <a:t>SECRETARY/TREASURER CERTIFICATION</a:t>
            </a:r>
            <a:endParaRPr lang="en-US" sz="2400" b="1" dirty="0">
              <a:ln w="76200">
                <a:noFill/>
              </a:ln>
              <a:solidFill>
                <a:schemeClr val="bg1"/>
              </a:solidFill>
            </a:endParaRPr>
          </a:p>
        </p:txBody>
      </p:sp>
      <p:pic>
        <p:nvPicPr>
          <p:cNvPr id="10" name="Picture 9">
            <a:extLst>
              <a:ext uri="{FF2B5EF4-FFF2-40B4-BE49-F238E27FC236}">
                <a16:creationId xmlns:a16="http://schemas.microsoft.com/office/drawing/2014/main" xmlns="" id="{73984ED9-6DFF-44A1-A990-A594AC4D9762}"/>
              </a:ext>
            </a:extLst>
          </p:cNvPr>
          <p:cNvPicPr>
            <a:picLocks noChangeAspect="1"/>
          </p:cNvPicPr>
          <p:nvPr/>
        </p:nvPicPr>
        <p:blipFill rotWithShape="1">
          <a:blip r:embed="rId2"/>
          <a:srcRect t="54912" r="12201" b="19175"/>
          <a:stretch/>
        </p:blipFill>
        <p:spPr>
          <a:xfrm>
            <a:off x="0" y="5013176"/>
            <a:ext cx="8334410" cy="1844824"/>
          </a:xfrm>
          <a:prstGeom prst="rect">
            <a:avLst/>
          </a:prstGeom>
          <a:effectLst>
            <a:softEdge rad="165100"/>
          </a:effectLst>
        </p:spPr>
      </p:pic>
      <p:pic>
        <p:nvPicPr>
          <p:cNvPr id="6" name="Picture 5">
            <a:extLst>
              <a:ext uri="{FF2B5EF4-FFF2-40B4-BE49-F238E27FC236}">
                <a16:creationId xmlns:a16="http://schemas.microsoft.com/office/drawing/2014/main" xmlns="" id="{99854684-4331-4A8F-B559-EB88B718F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4"/>
            <a:ext cx="1085106" cy="1356383"/>
          </a:xfrm>
          <a:prstGeom prst="rect">
            <a:avLst/>
          </a:prstGeom>
        </p:spPr>
      </p:pic>
    </p:spTree>
    <p:extLst>
      <p:ext uri="{BB962C8B-B14F-4D97-AF65-F5344CB8AC3E}">
        <p14:creationId xmlns:p14="http://schemas.microsoft.com/office/powerpoint/2010/main" val="39021800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E67258-B24D-4DBF-A751-8F195549DD83}"/>
              </a:ext>
            </a:extLst>
          </p:cNvPr>
          <p:cNvSpPr/>
          <p:nvPr/>
        </p:nvSpPr>
        <p:spPr>
          <a:xfrm>
            <a:off x="8286640" y="764704"/>
            <a:ext cx="640080" cy="6093296"/>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7" name="Rectangle 3"/>
          <p:cNvSpPr>
            <a:spLocks noGrp="1" noChangeArrowheads="1"/>
          </p:cNvSpPr>
          <p:nvPr>
            <p:ph type="body" idx="1"/>
          </p:nvPr>
        </p:nvSpPr>
        <p:spPr>
          <a:xfrm>
            <a:off x="683568" y="1124744"/>
            <a:ext cx="7200800" cy="4032448"/>
          </a:xfrm>
        </p:spPr>
        <p:txBody>
          <a:bodyPr/>
          <a:lstStyle/>
          <a:p>
            <a:pPr marL="0" indent="0">
              <a:buNone/>
            </a:pPr>
            <a:r>
              <a:rPr lang="en-US" sz="2000" b="1" dirty="0"/>
              <a:t>Practical Communication</a:t>
            </a:r>
          </a:p>
          <a:p>
            <a:pPr marL="0" indent="0">
              <a:buNone/>
            </a:pPr>
            <a:r>
              <a:rPr lang="en-US" sz="1800" b="1" dirty="0"/>
              <a:t>Suggested Activities -</a:t>
            </a:r>
            <a:r>
              <a:rPr lang="en-US" sz="1800" dirty="0"/>
              <a:t>.</a:t>
            </a:r>
          </a:p>
          <a:p>
            <a:r>
              <a:rPr lang="en-US" sz="1600" dirty="0"/>
              <a:t>If possible, split into mixed generation groups and have each person in the group describe how they would communicate an event.  Discuss commonalities.</a:t>
            </a:r>
          </a:p>
          <a:p>
            <a:r>
              <a:rPr lang="en-US" sz="1600" dirty="0"/>
              <a:t>Brainstorm effective methods that clubs are using.</a:t>
            </a:r>
          </a:p>
          <a:p>
            <a:r>
              <a:rPr lang="en-US" sz="1600" dirty="0"/>
              <a:t>Have each group analyze an announcement/email and discuss whether or the method or wording would encourage them to respond.</a:t>
            </a:r>
          </a:p>
          <a:p>
            <a:r>
              <a:rPr lang="en-US" sz="1600" dirty="0"/>
              <a:t>Demonstrate apps that track responses.</a:t>
            </a:r>
          </a:p>
          <a:p>
            <a:r>
              <a:rPr lang="en-US" sz="1600" dirty="0"/>
              <a:t>Role play a communication being read by someone who is not of the same culture and how their interpretation of it might be different</a:t>
            </a:r>
          </a:p>
          <a:p>
            <a:r>
              <a:rPr lang="en-US" sz="1600" dirty="0"/>
              <a:t>On a whiteboard or poster board, brainstorm advantages/disadvantages of each type of communication</a:t>
            </a:r>
          </a:p>
          <a:p>
            <a:r>
              <a:rPr lang="en-US" sz="1600" dirty="0"/>
              <a:t>Work in small groups to write a communication plan</a:t>
            </a:r>
          </a:p>
          <a:p>
            <a:endParaRPr lang="en-US" sz="2000" dirty="0"/>
          </a:p>
        </p:txBody>
      </p:sp>
      <p:sp>
        <p:nvSpPr>
          <p:cNvPr id="8" name="Rectangle 7">
            <a:extLst>
              <a:ext uri="{FF2B5EF4-FFF2-40B4-BE49-F238E27FC236}">
                <a16:creationId xmlns:a16="http://schemas.microsoft.com/office/drawing/2014/main" xmlns="" id="{FC2812C6-35E6-4AF9-A4A6-2112CB21D519}"/>
              </a:ext>
            </a:extLst>
          </p:cNvPr>
          <p:cNvSpPr/>
          <p:nvPr/>
        </p:nvSpPr>
        <p:spPr>
          <a:xfrm>
            <a:off x="323528" y="251543"/>
            <a:ext cx="8622958" cy="720080"/>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sz="2400" b="1">
                <a:ln w="76200">
                  <a:noFill/>
                </a:ln>
                <a:solidFill>
                  <a:schemeClr val="bg1"/>
                </a:solidFill>
              </a:rPr>
              <a:t>SECRETARY/TREASURER CERTIFICATION</a:t>
            </a:r>
            <a:endParaRPr lang="en-US" sz="2400" b="1" dirty="0">
              <a:ln w="76200">
                <a:noFill/>
              </a:ln>
              <a:solidFill>
                <a:schemeClr val="bg1"/>
              </a:solidFill>
            </a:endParaRPr>
          </a:p>
        </p:txBody>
      </p:sp>
      <p:pic>
        <p:nvPicPr>
          <p:cNvPr id="10" name="Picture 9">
            <a:extLst>
              <a:ext uri="{FF2B5EF4-FFF2-40B4-BE49-F238E27FC236}">
                <a16:creationId xmlns:a16="http://schemas.microsoft.com/office/drawing/2014/main" xmlns="" id="{73984ED9-6DFF-44A1-A990-A594AC4D9762}"/>
              </a:ext>
            </a:extLst>
          </p:cNvPr>
          <p:cNvPicPr>
            <a:picLocks noChangeAspect="1"/>
          </p:cNvPicPr>
          <p:nvPr/>
        </p:nvPicPr>
        <p:blipFill rotWithShape="1">
          <a:blip r:embed="rId2"/>
          <a:srcRect t="54912" r="12201" b="19175"/>
          <a:stretch/>
        </p:blipFill>
        <p:spPr>
          <a:xfrm>
            <a:off x="0" y="5013176"/>
            <a:ext cx="8334410" cy="1844824"/>
          </a:xfrm>
          <a:prstGeom prst="rect">
            <a:avLst/>
          </a:prstGeom>
          <a:effectLst>
            <a:softEdge rad="165100"/>
          </a:effectLst>
        </p:spPr>
      </p:pic>
      <p:pic>
        <p:nvPicPr>
          <p:cNvPr id="6" name="Picture 5">
            <a:extLst>
              <a:ext uri="{FF2B5EF4-FFF2-40B4-BE49-F238E27FC236}">
                <a16:creationId xmlns:a16="http://schemas.microsoft.com/office/drawing/2014/main" xmlns="" id="{99854684-4331-4A8F-B559-EB88B718F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4"/>
            <a:ext cx="1085106" cy="1356383"/>
          </a:xfrm>
          <a:prstGeom prst="rect">
            <a:avLst/>
          </a:prstGeom>
        </p:spPr>
      </p:pic>
    </p:spTree>
    <p:extLst>
      <p:ext uri="{BB962C8B-B14F-4D97-AF65-F5344CB8AC3E}">
        <p14:creationId xmlns:p14="http://schemas.microsoft.com/office/powerpoint/2010/main" val="37810655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E67258-B24D-4DBF-A751-8F195549DD83}"/>
              </a:ext>
            </a:extLst>
          </p:cNvPr>
          <p:cNvSpPr/>
          <p:nvPr/>
        </p:nvSpPr>
        <p:spPr>
          <a:xfrm>
            <a:off x="8286640" y="764704"/>
            <a:ext cx="640080" cy="6093296"/>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7" name="Rectangle 3"/>
          <p:cNvSpPr>
            <a:spLocks noGrp="1" noChangeArrowheads="1"/>
          </p:cNvSpPr>
          <p:nvPr>
            <p:ph type="body" idx="1"/>
          </p:nvPr>
        </p:nvSpPr>
        <p:spPr>
          <a:xfrm>
            <a:off x="683568" y="1124744"/>
            <a:ext cx="7200800" cy="4032448"/>
          </a:xfrm>
        </p:spPr>
        <p:txBody>
          <a:bodyPr/>
          <a:lstStyle/>
          <a:p>
            <a:pPr marL="0" indent="0">
              <a:buNone/>
            </a:pPr>
            <a:r>
              <a:rPr lang="en-US" sz="2400" b="1" dirty="0"/>
              <a:t>Who’s Responsibility?  Covering Liability</a:t>
            </a:r>
          </a:p>
          <a:p>
            <a:pPr marL="0" indent="0">
              <a:buNone/>
            </a:pPr>
            <a:r>
              <a:rPr lang="en-US" sz="1800" b="1" dirty="0"/>
              <a:t/>
            </a:r>
            <a:br>
              <a:rPr lang="en-US" sz="1800" b="1" dirty="0"/>
            </a:br>
            <a:r>
              <a:rPr lang="en-US" sz="2000" b="1" dirty="0"/>
              <a:t>Description -</a:t>
            </a:r>
            <a:r>
              <a:rPr lang="en-US" sz="2000" dirty="0"/>
              <a:t>This seminar reviews organizational structure of the Adventurer Club and discusses with whom confidential information needs to be shared, who should communicate information with the church board or conference, and how to support the director in separating responsibilities among club staff.</a:t>
            </a:r>
          </a:p>
          <a:p>
            <a:pPr marL="0" indent="0">
              <a:buNone/>
            </a:pPr>
            <a:endParaRPr lang="en-US" sz="2000" dirty="0"/>
          </a:p>
        </p:txBody>
      </p:sp>
      <p:sp>
        <p:nvSpPr>
          <p:cNvPr id="8" name="Rectangle 7">
            <a:extLst>
              <a:ext uri="{FF2B5EF4-FFF2-40B4-BE49-F238E27FC236}">
                <a16:creationId xmlns:a16="http://schemas.microsoft.com/office/drawing/2014/main" xmlns="" id="{FC2812C6-35E6-4AF9-A4A6-2112CB21D519}"/>
              </a:ext>
            </a:extLst>
          </p:cNvPr>
          <p:cNvSpPr/>
          <p:nvPr/>
        </p:nvSpPr>
        <p:spPr>
          <a:xfrm>
            <a:off x="323528" y="251543"/>
            <a:ext cx="8622958" cy="720080"/>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sz="2400" b="1">
                <a:ln w="76200">
                  <a:noFill/>
                </a:ln>
                <a:solidFill>
                  <a:schemeClr val="bg1"/>
                </a:solidFill>
              </a:rPr>
              <a:t>SECRETARY/TREASURER CERTIFICATION</a:t>
            </a:r>
            <a:endParaRPr lang="en-US" sz="2400" b="1" dirty="0">
              <a:ln w="76200">
                <a:noFill/>
              </a:ln>
              <a:solidFill>
                <a:schemeClr val="bg1"/>
              </a:solidFill>
            </a:endParaRPr>
          </a:p>
        </p:txBody>
      </p:sp>
      <p:pic>
        <p:nvPicPr>
          <p:cNvPr id="10" name="Picture 9">
            <a:extLst>
              <a:ext uri="{FF2B5EF4-FFF2-40B4-BE49-F238E27FC236}">
                <a16:creationId xmlns:a16="http://schemas.microsoft.com/office/drawing/2014/main" xmlns="" id="{73984ED9-6DFF-44A1-A990-A594AC4D9762}"/>
              </a:ext>
            </a:extLst>
          </p:cNvPr>
          <p:cNvPicPr>
            <a:picLocks noChangeAspect="1"/>
          </p:cNvPicPr>
          <p:nvPr/>
        </p:nvPicPr>
        <p:blipFill rotWithShape="1">
          <a:blip r:embed="rId2"/>
          <a:srcRect t="54912" r="12201" b="19175"/>
          <a:stretch/>
        </p:blipFill>
        <p:spPr>
          <a:xfrm>
            <a:off x="0" y="5013176"/>
            <a:ext cx="8334410" cy="1844824"/>
          </a:xfrm>
          <a:prstGeom prst="rect">
            <a:avLst/>
          </a:prstGeom>
          <a:effectLst>
            <a:softEdge rad="165100"/>
          </a:effectLst>
        </p:spPr>
      </p:pic>
      <p:pic>
        <p:nvPicPr>
          <p:cNvPr id="6" name="Picture 5">
            <a:extLst>
              <a:ext uri="{FF2B5EF4-FFF2-40B4-BE49-F238E27FC236}">
                <a16:creationId xmlns:a16="http://schemas.microsoft.com/office/drawing/2014/main" xmlns="" id="{99854684-4331-4A8F-B559-EB88B718F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4"/>
            <a:ext cx="1085106" cy="1356383"/>
          </a:xfrm>
          <a:prstGeom prst="rect">
            <a:avLst/>
          </a:prstGeom>
        </p:spPr>
      </p:pic>
    </p:spTree>
    <p:extLst>
      <p:ext uri="{BB962C8B-B14F-4D97-AF65-F5344CB8AC3E}">
        <p14:creationId xmlns:p14="http://schemas.microsoft.com/office/powerpoint/2010/main" val="24465524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11F4FEA-B988-458A-AD5F-907A9D595E50}"/>
              </a:ext>
            </a:extLst>
          </p:cNvPr>
          <p:cNvSpPr/>
          <p:nvPr/>
        </p:nvSpPr>
        <p:spPr>
          <a:xfrm>
            <a:off x="8316416" y="1052736"/>
            <a:ext cx="640080" cy="5805264"/>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7" name="Rectangle 3"/>
          <p:cNvSpPr>
            <a:spLocks noGrp="1" noChangeArrowheads="1"/>
          </p:cNvSpPr>
          <p:nvPr>
            <p:ph type="body" idx="1"/>
          </p:nvPr>
        </p:nvSpPr>
        <p:spPr>
          <a:xfrm>
            <a:off x="618950" y="1772816"/>
            <a:ext cx="7157914" cy="3024336"/>
          </a:xfrm>
        </p:spPr>
        <p:txBody>
          <a:bodyPr/>
          <a:lstStyle/>
          <a:p>
            <a:pPr marL="0" indent="0">
              <a:buNone/>
            </a:pPr>
            <a:r>
              <a:rPr lang="en-US" altLang="en-US" dirty="0"/>
              <a:t>To update Adventurer Club Director’s Guide, section 2, pages 11 and 12, to add the new positions of Secretary/Treasurer to be in accordance with this new certification.</a:t>
            </a:r>
          </a:p>
        </p:txBody>
      </p:sp>
      <p:sp>
        <p:nvSpPr>
          <p:cNvPr id="7" name="Rectangle 6">
            <a:extLst>
              <a:ext uri="{FF2B5EF4-FFF2-40B4-BE49-F238E27FC236}">
                <a16:creationId xmlns:a16="http://schemas.microsoft.com/office/drawing/2014/main" xmlns="" id="{F6CBAFB5-0CC8-4C5A-AEBA-FAFC2ADC0BE7}"/>
              </a:ext>
            </a:extLst>
          </p:cNvPr>
          <p:cNvSpPr/>
          <p:nvPr/>
        </p:nvSpPr>
        <p:spPr>
          <a:xfrm>
            <a:off x="395028" y="323229"/>
            <a:ext cx="8561468" cy="720080"/>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altLang="en-US" sz="2400" kern="0" dirty="0">
                <a:solidFill>
                  <a:schemeClr val="bg1"/>
                </a:solidFill>
                <a:latin typeface="Arial Black" panose="020B0A04020102020204" pitchFamily="34" charset="0"/>
                <a:ea typeface="+mj-ea"/>
              </a:rPr>
              <a:t>REQUEST FROM RESOURCE GROUP</a:t>
            </a:r>
            <a:endParaRPr lang="en-US" sz="2400" dirty="0">
              <a:ln w="76200">
                <a:noFill/>
              </a:ln>
              <a:solidFill>
                <a:schemeClr val="bg1"/>
              </a:solidFill>
            </a:endParaRPr>
          </a:p>
        </p:txBody>
      </p:sp>
      <p:pic>
        <p:nvPicPr>
          <p:cNvPr id="9" name="Picture 8">
            <a:extLst>
              <a:ext uri="{FF2B5EF4-FFF2-40B4-BE49-F238E27FC236}">
                <a16:creationId xmlns:a16="http://schemas.microsoft.com/office/drawing/2014/main" xmlns="" id="{93D2B6E5-B4A0-488A-A9A4-A95F2512EBF7}"/>
              </a:ext>
            </a:extLst>
          </p:cNvPr>
          <p:cNvPicPr>
            <a:picLocks noChangeAspect="1"/>
          </p:cNvPicPr>
          <p:nvPr/>
        </p:nvPicPr>
        <p:blipFill rotWithShape="1">
          <a:blip r:embed="rId2"/>
          <a:srcRect t="54912" r="12201" b="19175"/>
          <a:stretch/>
        </p:blipFill>
        <p:spPr>
          <a:xfrm>
            <a:off x="0" y="5013176"/>
            <a:ext cx="8334410" cy="1844824"/>
          </a:xfrm>
          <a:prstGeom prst="rect">
            <a:avLst/>
          </a:prstGeom>
          <a:effectLst>
            <a:softEdge rad="165100"/>
          </a:effectLst>
        </p:spPr>
      </p:pic>
      <p:pic>
        <p:nvPicPr>
          <p:cNvPr id="6" name="Picture 5">
            <a:extLst>
              <a:ext uri="{FF2B5EF4-FFF2-40B4-BE49-F238E27FC236}">
                <a16:creationId xmlns:a16="http://schemas.microsoft.com/office/drawing/2014/main" xmlns="" id="{96DBC89C-8764-43B3-B03C-1785D686BA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4"/>
            <a:ext cx="1085106" cy="1356383"/>
          </a:xfrm>
          <a:prstGeom prst="rect">
            <a:avLst/>
          </a:prstGeom>
        </p:spPr>
      </p:pic>
    </p:spTree>
    <p:extLst>
      <p:ext uri="{BB962C8B-B14F-4D97-AF65-F5344CB8AC3E}">
        <p14:creationId xmlns:p14="http://schemas.microsoft.com/office/powerpoint/2010/main" val="42786332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8964F2E-D075-4BA3-B3B7-031FE04D9CB2}"/>
              </a:ext>
            </a:extLst>
          </p:cNvPr>
          <p:cNvSpPr/>
          <p:nvPr/>
        </p:nvSpPr>
        <p:spPr>
          <a:xfrm>
            <a:off x="8249453" y="1026260"/>
            <a:ext cx="640080" cy="5831740"/>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7" name="Rectangle 3"/>
          <p:cNvSpPr>
            <a:spLocks noGrp="1" noChangeArrowheads="1"/>
          </p:cNvSpPr>
          <p:nvPr>
            <p:ph type="body" idx="1"/>
          </p:nvPr>
        </p:nvSpPr>
        <p:spPr>
          <a:xfrm>
            <a:off x="725060" y="1412776"/>
            <a:ext cx="7704856" cy="3181095"/>
          </a:xfrm>
        </p:spPr>
        <p:txBody>
          <a:bodyPr/>
          <a:lstStyle/>
          <a:p>
            <a:r>
              <a:rPr lang="en-US" altLang="en-US" dirty="0"/>
              <a:t>To complete the following AYMT Certifications for Invested Master Guides:</a:t>
            </a:r>
          </a:p>
          <a:p>
            <a:pPr lvl="1"/>
            <a:r>
              <a:rPr lang="en-US" altLang="en-US" dirty="0"/>
              <a:t>Leadership</a:t>
            </a:r>
          </a:p>
          <a:p>
            <a:pPr lvl="1"/>
            <a:r>
              <a:rPr lang="en-US" altLang="en-US" dirty="0"/>
              <a:t>Adventurer Instructor Leadership</a:t>
            </a:r>
          </a:p>
          <a:p>
            <a:pPr lvl="1"/>
            <a:endParaRPr lang="en-US" altLang="en-US" dirty="0"/>
          </a:p>
          <a:p>
            <a:pPr lvl="1"/>
            <a:endParaRPr lang="en-US" altLang="en-US" dirty="0"/>
          </a:p>
          <a:p>
            <a:pPr marL="0" indent="0" algn="just">
              <a:buNone/>
            </a:pPr>
            <a:endParaRPr lang="en-US" altLang="en-US" dirty="0"/>
          </a:p>
          <a:p>
            <a:endParaRPr lang="en-US" altLang="en-US" dirty="0"/>
          </a:p>
        </p:txBody>
      </p:sp>
      <p:sp>
        <p:nvSpPr>
          <p:cNvPr id="8" name="Rectangle 7">
            <a:extLst>
              <a:ext uri="{FF2B5EF4-FFF2-40B4-BE49-F238E27FC236}">
                <a16:creationId xmlns:a16="http://schemas.microsoft.com/office/drawing/2014/main" xmlns="" id="{B00E2776-DEDF-4504-BD3E-4E066A698B9C}"/>
              </a:ext>
            </a:extLst>
          </p:cNvPr>
          <p:cNvSpPr/>
          <p:nvPr/>
        </p:nvSpPr>
        <p:spPr>
          <a:xfrm>
            <a:off x="251520" y="296754"/>
            <a:ext cx="8638013" cy="720080"/>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sz="2400" kern="0" dirty="0">
                <a:ln w="76200">
                  <a:noFill/>
                </a:ln>
                <a:solidFill>
                  <a:schemeClr val="bg1"/>
                </a:solidFill>
                <a:latin typeface="Arial Black" panose="020B0A04020102020204" pitchFamily="34" charset="0"/>
                <a:ea typeface="+mj-ea"/>
              </a:rPr>
              <a:t>FUTURE PLANS</a:t>
            </a:r>
            <a:endParaRPr lang="en-US" sz="2400" dirty="0">
              <a:ln w="76200">
                <a:noFill/>
              </a:ln>
              <a:solidFill>
                <a:schemeClr val="bg1"/>
              </a:solidFill>
            </a:endParaRPr>
          </a:p>
        </p:txBody>
      </p:sp>
      <p:pic>
        <p:nvPicPr>
          <p:cNvPr id="10" name="Picture 9">
            <a:extLst>
              <a:ext uri="{FF2B5EF4-FFF2-40B4-BE49-F238E27FC236}">
                <a16:creationId xmlns:a16="http://schemas.microsoft.com/office/drawing/2014/main" xmlns="" id="{75B77CDB-5F25-4D4B-A062-B6C8943C0698}"/>
              </a:ext>
            </a:extLst>
          </p:cNvPr>
          <p:cNvPicPr>
            <a:picLocks noChangeAspect="1"/>
          </p:cNvPicPr>
          <p:nvPr/>
        </p:nvPicPr>
        <p:blipFill rotWithShape="1">
          <a:blip r:embed="rId2"/>
          <a:srcRect t="54912" r="12201" b="19175"/>
          <a:stretch/>
        </p:blipFill>
        <p:spPr>
          <a:xfrm>
            <a:off x="0" y="5013176"/>
            <a:ext cx="8334410" cy="1844824"/>
          </a:xfrm>
          <a:prstGeom prst="rect">
            <a:avLst/>
          </a:prstGeom>
          <a:effectLst>
            <a:softEdge rad="165100"/>
          </a:effectLst>
        </p:spPr>
      </p:pic>
      <p:pic>
        <p:nvPicPr>
          <p:cNvPr id="6" name="Picture 5">
            <a:extLst>
              <a:ext uri="{FF2B5EF4-FFF2-40B4-BE49-F238E27FC236}">
                <a16:creationId xmlns:a16="http://schemas.microsoft.com/office/drawing/2014/main" xmlns="" id="{53A85C9A-472C-4E5D-A202-B19CE49CFD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4"/>
            <a:ext cx="1085106" cy="1356383"/>
          </a:xfrm>
          <a:prstGeom prst="rect">
            <a:avLst/>
          </a:prstGeom>
        </p:spPr>
      </p:pic>
    </p:spTree>
    <p:extLst>
      <p:ext uri="{BB962C8B-B14F-4D97-AF65-F5344CB8AC3E}">
        <p14:creationId xmlns:p14="http://schemas.microsoft.com/office/powerpoint/2010/main" val="33995970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1A80090-A8E6-4860-A142-96EAF7C12E44}"/>
              </a:ext>
            </a:extLst>
          </p:cNvPr>
          <p:cNvSpPr/>
          <p:nvPr/>
        </p:nvSpPr>
        <p:spPr>
          <a:xfrm>
            <a:off x="8231325" y="936929"/>
            <a:ext cx="640080" cy="5949280"/>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62674" y="1417293"/>
            <a:ext cx="7488832" cy="4093428"/>
          </a:xfrm>
          <a:prstGeom prst="rect">
            <a:avLst/>
          </a:prstGeom>
          <a:noFill/>
        </p:spPr>
        <p:txBody>
          <a:bodyPr wrap="square" rtlCol="0">
            <a:spAutoFit/>
          </a:bodyPr>
          <a:lstStyle/>
          <a:p>
            <a:pPr marL="342900" indent="-342900">
              <a:buFont typeface="Arial" panose="020B0604020202020204" pitchFamily="34" charset="0"/>
              <a:buChar char="•"/>
            </a:pPr>
            <a:r>
              <a:rPr lang="en-US" dirty="0"/>
              <a:t>Janeth Vasquez – Alberta Conference</a:t>
            </a:r>
          </a:p>
          <a:p>
            <a:pPr marL="342900" indent="-342900">
              <a:buFont typeface="Arial" panose="020B0604020202020204" pitchFamily="34" charset="0"/>
              <a:buChar char="•"/>
            </a:pPr>
            <a:r>
              <a:rPr lang="en-US" dirty="0"/>
              <a:t>Gail Mentor – Allegheny East Conference</a:t>
            </a:r>
          </a:p>
          <a:p>
            <a:pPr marL="342900" indent="-342900">
              <a:buFont typeface="Arial" panose="020B0604020202020204" pitchFamily="34" charset="0"/>
              <a:buChar char="•"/>
            </a:pPr>
            <a:r>
              <a:rPr lang="en-US" dirty="0"/>
              <a:t>Celina Navarrete – Arizona Conference</a:t>
            </a:r>
          </a:p>
          <a:p>
            <a:pPr marL="342900" indent="-342900">
              <a:buFont typeface="Arial" panose="020B0604020202020204" pitchFamily="34" charset="0"/>
              <a:buChar char="•"/>
            </a:pPr>
            <a:r>
              <a:rPr lang="en-US" dirty="0"/>
              <a:t>Elda Diaz – Arizona Conference</a:t>
            </a:r>
          </a:p>
          <a:p>
            <a:pPr marL="342900" indent="-342900">
              <a:buFont typeface="Arial" panose="020B0604020202020204" pitchFamily="34" charset="0"/>
              <a:buChar char="•"/>
            </a:pPr>
            <a:r>
              <a:rPr lang="en-US" dirty="0" err="1"/>
              <a:t>Nisim</a:t>
            </a:r>
            <a:r>
              <a:rPr lang="en-US" dirty="0"/>
              <a:t> Estrada – Arizona Conference</a:t>
            </a:r>
          </a:p>
          <a:p>
            <a:pPr marL="342900" indent="-342900">
              <a:buFont typeface="Arial" panose="020B0604020202020204" pitchFamily="34" charset="0"/>
              <a:buChar char="•"/>
            </a:pPr>
            <a:r>
              <a:rPr lang="en-US" dirty="0"/>
              <a:t>Kenia Dunkley – New England Conference</a:t>
            </a:r>
          </a:p>
          <a:p>
            <a:pPr marL="342900" indent="-342900">
              <a:buFont typeface="Arial" panose="020B0604020202020204" pitchFamily="34" charset="0"/>
              <a:buChar char="•"/>
            </a:pPr>
            <a:r>
              <a:rPr lang="en-US" dirty="0"/>
              <a:t>Diane </a:t>
            </a:r>
            <a:r>
              <a:rPr lang="en-US" dirty="0" err="1"/>
              <a:t>LaFlair</a:t>
            </a:r>
            <a:r>
              <a:rPr lang="en-US" dirty="0"/>
              <a:t> – New York Conference</a:t>
            </a:r>
          </a:p>
          <a:p>
            <a:pPr marL="342900" indent="-342900">
              <a:buFont typeface="Arial" panose="020B0604020202020204" pitchFamily="34" charset="0"/>
              <a:buChar char="•"/>
            </a:pPr>
            <a:r>
              <a:rPr lang="en-US" dirty="0"/>
              <a:t>Jennifer </a:t>
            </a:r>
            <a:r>
              <a:rPr lang="en-US" dirty="0" err="1"/>
              <a:t>Pomales</a:t>
            </a:r>
            <a:r>
              <a:rPr lang="en-US" dirty="0"/>
              <a:t> – Ohio Conference</a:t>
            </a:r>
          </a:p>
          <a:p>
            <a:pPr marL="342900" indent="-342900">
              <a:buFont typeface="Arial" panose="020B0604020202020204" pitchFamily="34" charset="0"/>
              <a:buChar char="•"/>
            </a:pPr>
            <a:r>
              <a:rPr lang="en-US" dirty="0"/>
              <a:t>Lydia Rojas - Southern New England Conference</a:t>
            </a:r>
          </a:p>
          <a:p>
            <a:pPr marL="342900" indent="-342900">
              <a:buFont typeface="Arial" panose="020B0604020202020204" pitchFamily="34" charset="0"/>
              <a:buChar char="•"/>
            </a:pPr>
            <a:r>
              <a:rPr lang="en-US" dirty="0"/>
              <a:t>Matthew </a:t>
            </a:r>
            <a:r>
              <a:rPr lang="en-US" dirty="0" err="1"/>
              <a:t>Gendke</a:t>
            </a:r>
            <a:r>
              <a:rPr lang="en-US" dirty="0"/>
              <a:t> – Texas Conference</a:t>
            </a:r>
          </a:p>
          <a:p>
            <a:pPr marL="342900" indent="-342900">
              <a:buFont typeface="Arial" panose="020B0604020202020204" pitchFamily="34" charset="0"/>
              <a:buChar char="•"/>
            </a:pPr>
            <a:r>
              <a:rPr lang="en-US" dirty="0"/>
              <a:t>Anita </a:t>
            </a:r>
            <a:r>
              <a:rPr lang="en-US" dirty="0" err="1"/>
              <a:t>Lebold</a:t>
            </a:r>
            <a:r>
              <a:rPr lang="en-US" dirty="0"/>
              <a:t> – Upper Columbia Conference</a:t>
            </a:r>
          </a:p>
          <a:p>
            <a:pPr marL="342900" indent="-342900">
              <a:buFont typeface="Arial" panose="020B0604020202020204" pitchFamily="34" charset="0"/>
              <a:buChar char="•"/>
            </a:pPr>
            <a:endParaRPr lang="en-US" dirty="0"/>
          </a:p>
          <a:p>
            <a:endParaRPr lang="en-US" sz="2000" dirty="0"/>
          </a:p>
          <a:p>
            <a:endParaRPr lang="en-US" sz="2400" dirty="0"/>
          </a:p>
        </p:txBody>
      </p:sp>
      <p:sp>
        <p:nvSpPr>
          <p:cNvPr id="6" name="Rectangle 5">
            <a:extLst>
              <a:ext uri="{FF2B5EF4-FFF2-40B4-BE49-F238E27FC236}">
                <a16:creationId xmlns:a16="http://schemas.microsoft.com/office/drawing/2014/main" xmlns="" id="{83BBB0B7-967B-4199-AE8B-D3F150650665}"/>
              </a:ext>
            </a:extLst>
          </p:cNvPr>
          <p:cNvSpPr/>
          <p:nvPr/>
        </p:nvSpPr>
        <p:spPr>
          <a:xfrm>
            <a:off x="252414" y="216849"/>
            <a:ext cx="8627521" cy="720080"/>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sz="2400" kern="0" dirty="0">
                <a:ln w="76200">
                  <a:noFill/>
                </a:ln>
                <a:solidFill>
                  <a:schemeClr val="bg1"/>
                </a:solidFill>
                <a:latin typeface="Arial Black" panose="020B0A04020102020204" pitchFamily="34" charset="0"/>
                <a:ea typeface="+mj-ea"/>
              </a:rPr>
              <a:t>ATTENDEES</a:t>
            </a:r>
            <a:endParaRPr lang="en-US" sz="2400" dirty="0">
              <a:ln w="76200">
                <a:noFill/>
              </a:ln>
              <a:solidFill>
                <a:schemeClr val="bg1"/>
              </a:solidFill>
            </a:endParaRPr>
          </a:p>
        </p:txBody>
      </p:sp>
      <p:pic>
        <p:nvPicPr>
          <p:cNvPr id="8" name="Picture 7">
            <a:extLst>
              <a:ext uri="{FF2B5EF4-FFF2-40B4-BE49-F238E27FC236}">
                <a16:creationId xmlns:a16="http://schemas.microsoft.com/office/drawing/2014/main" xmlns="" id="{DDC33882-9884-4397-B0AB-78C3CB35789B}"/>
              </a:ext>
            </a:extLst>
          </p:cNvPr>
          <p:cNvPicPr>
            <a:picLocks noChangeAspect="1"/>
          </p:cNvPicPr>
          <p:nvPr/>
        </p:nvPicPr>
        <p:blipFill rotWithShape="1">
          <a:blip r:embed="rId2"/>
          <a:srcRect t="54912" r="12201" b="19175"/>
          <a:stretch/>
        </p:blipFill>
        <p:spPr>
          <a:xfrm>
            <a:off x="0" y="5013176"/>
            <a:ext cx="8334410" cy="1844824"/>
          </a:xfrm>
          <a:prstGeom prst="rect">
            <a:avLst/>
          </a:prstGeom>
          <a:effectLst>
            <a:softEdge rad="165100"/>
          </a:effectLst>
        </p:spPr>
      </p:pic>
      <p:pic>
        <p:nvPicPr>
          <p:cNvPr id="7" name="Picture 6">
            <a:extLst>
              <a:ext uri="{FF2B5EF4-FFF2-40B4-BE49-F238E27FC236}">
                <a16:creationId xmlns:a16="http://schemas.microsoft.com/office/drawing/2014/main" xmlns="" id="{A90EB5A8-081F-47BB-AD13-CA132AB708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4"/>
            <a:ext cx="1085106" cy="1356383"/>
          </a:xfrm>
          <a:prstGeom prst="rect">
            <a:avLst/>
          </a:prstGeom>
        </p:spPr>
      </p:pic>
    </p:spTree>
    <p:extLst>
      <p:ext uri="{BB962C8B-B14F-4D97-AF65-F5344CB8AC3E}">
        <p14:creationId xmlns:p14="http://schemas.microsoft.com/office/powerpoint/2010/main" val="16780428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90066FC-2D47-4A46-B62C-E59D0C554454}"/>
              </a:ext>
            </a:extLst>
          </p:cNvPr>
          <p:cNvSpPr/>
          <p:nvPr/>
        </p:nvSpPr>
        <p:spPr>
          <a:xfrm>
            <a:off x="8242056" y="794226"/>
            <a:ext cx="640080" cy="6093296"/>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0D6AEE6C-75DF-43F4-B408-148AF18920C9}"/>
              </a:ext>
            </a:extLst>
          </p:cNvPr>
          <p:cNvSpPr/>
          <p:nvPr/>
        </p:nvSpPr>
        <p:spPr>
          <a:xfrm>
            <a:off x="251520" y="243498"/>
            <a:ext cx="8646753" cy="720080"/>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altLang="en-US" sz="2400" kern="0" dirty="0">
                <a:solidFill>
                  <a:schemeClr val="bg1"/>
                </a:solidFill>
                <a:latin typeface="Arial Black" panose="020B0A04020102020204" pitchFamily="34" charset="0"/>
                <a:ea typeface="+mj-ea"/>
              </a:rPr>
              <a:t>APPROVED CERTIFICATIONS</a:t>
            </a:r>
            <a:endParaRPr lang="en-US" sz="2400" dirty="0">
              <a:ln w="76200">
                <a:noFill/>
              </a:ln>
              <a:solidFill>
                <a:schemeClr val="bg1"/>
              </a:solidFill>
            </a:endParaRPr>
          </a:p>
        </p:txBody>
      </p:sp>
      <p:sp>
        <p:nvSpPr>
          <p:cNvPr id="139267" name="Rectangle 3"/>
          <p:cNvSpPr>
            <a:spLocks noGrp="1" noChangeArrowheads="1"/>
          </p:cNvSpPr>
          <p:nvPr>
            <p:ph type="body" idx="1"/>
          </p:nvPr>
        </p:nvSpPr>
        <p:spPr>
          <a:xfrm>
            <a:off x="683568" y="1806759"/>
            <a:ext cx="7434826" cy="2762410"/>
          </a:xfrm>
        </p:spPr>
        <p:txBody>
          <a:bodyPr/>
          <a:lstStyle/>
          <a:p>
            <a:pPr algn="just"/>
            <a:r>
              <a:rPr lang="en-US" altLang="en-US" dirty="0"/>
              <a:t>Basic Certification </a:t>
            </a:r>
          </a:p>
          <a:p>
            <a:pPr algn="just"/>
            <a:r>
              <a:rPr lang="en-US" altLang="en-US" sz="2900" dirty="0"/>
              <a:t>Director Certification</a:t>
            </a:r>
          </a:p>
          <a:p>
            <a:pPr algn="just"/>
            <a:r>
              <a:rPr lang="en-US" altLang="en-US" sz="2900" dirty="0"/>
              <a:t>Instructor Certification </a:t>
            </a:r>
          </a:p>
          <a:p>
            <a:pPr marL="0" indent="0" algn="just">
              <a:buNone/>
            </a:pPr>
            <a:endParaRPr lang="en-US" altLang="en-US" dirty="0"/>
          </a:p>
          <a:p>
            <a:pPr algn="just"/>
            <a:endParaRPr lang="en-US" altLang="en-US" dirty="0"/>
          </a:p>
        </p:txBody>
      </p:sp>
      <p:pic>
        <p:nvPicPr>
          <p:cNvPr id="7" name="Picture 6">
            <a:extLst>
              <a:ext uri="{FF2B5EF4-FFF2-40B4-BE49-F238E27FC236}">
                <a16:creationId xmlns:a16="http://schemas.microsoft.com/office/drawing/2014/main" xmlns="" id="{F8B93E29-D609-4C41-9C5E-463881E508FB}"/>
              </a:ext>
            </a:extLst>
          </p:cNvPr>
          <p:cNvPicPr>
            <a:picLocks noChangeAspect="1"/>
          </p:cNvPicPr>
          <p:nvPr/>
        </p:nvPicPr>
        <p:blipFill rotWithShape="1">
          <a:blip r:embed="rId2"/>
          <a:srcRect t="54912" r="12201" b="19175"/>
          <a:stretch/>
        </p:blipFill>
        <p:spPr>
          <a:xfrm>
            <a:off x="0" y="5013176"/>
            <a:ext cx="8334410" cy="1844824"/>
          </a:xfrm>
          <a:prstGeom prst="rect">
            <a:avLst/>
          </a:prstGeom>
          <a:effectLst>
            <a:softEdge rad="165100"/>
          </a:effectLst>
        </p:spPr>
      </p:pic>
    </p:spTree>
    <p:extLst>
      <p:ext uri="{BB962C8B-B14F-4D97-AF65-F5344CB8AC3E}">
        <p14:creationId xmlns:p14="http://schemas.microsoft.com/office/powerpoint/2010/main" val="4846713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E67258-B24D-4DBF-A751-8F195549DD83}"/>
              </a:ext>
            </a:extLst>
          </p:cNvPr>
          <p:cNvSpPr/>
          <p:nvPr/>
        </p:nvSpPr>
        <p:spPr>
          <a:xfrm>
            <a:off x="8252400" y="937000"/>
            <a:ext cx="640080" cy="5949280"/>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7" name="Rectangle 3"/>
          <p:cNvSpPr>
            <a:spLocks noGrp="1" noChangeArrowheads="1"/>
          </p:cNvSpPr>
          <p:nvPr>
            <p:ph type="body" idx="1"/>
          </p:nvPr>
        </p:nvSpPr>
        <p:spPr>
          <a:xfrm>
            <a:off x="539552" y="1340768"/>
            <a:ext cx="7128792" cy="3456384"/>
          </a:xfrm>
        </p:spPr>
        <p:txBody>
          <a:bodyPr/>
          <a:lstStyle/>
          <a:p>
            <a:pPr marL="0" indent="0">
              <a:buNone/>
            </a:pPr>
            <a:r>
              <a:rPr lang="en-US" altLang="en-US" b="1" dirty="0"/>
              <a:t>Pre-Requisites</a:t>
            </a:r>
          </a:p>
          <a:p>
            <a:r>
              <a:rPr lang="en-US" altLang="en-US" sz="2200" dirty="0"/>
              <a:t>Be a baptized seventh-day Adventist Christian who loves Jesus and is willing to share this love in both word and deed.</a:t>
            </a:r>
          </a:p>
          <a:p>
            <a:r>
              <a:rPr lang="en-US" altLang="en-US" sz="2200" dirty="0"/>
              <a:t>Hold an Adventurer Basic Staff Training Certification.</a:t>
            </a:r>
          </a:p>
          <a:p>
            <a:r>
              <a:rPr lang="en-US" altLang="en-US" sz="2200" dirty="0"/>
              <a:t>Be in compliance with your conference’s background screening procedure</a:t>
            </a:r>
          </a:p>
          <a:p>
            <a:r>
              <a:rPr lang="en-US" altLang="en-US" sz="2200" dirty="0"/>
              <a:t>Be at least 18 years old</a:t>
            </a:r>
          </a:p>
          <a:p>
            <a:endParaRPr lang="en-US" altLang="en-US" dirty="0"/>
          </a:p>
        </p:txBody>
      </p:sp>
      <p:sp>
        <p:nvSpPr>
          <p:cNvPr id="8" name="Rectangle 7">
            <a:extLst>
              <a:ext uri="{FF2B5EF4-FFF2-40B4-BE49-F238E27FC236}">
                <a16:creationId xmlns:a16="http://schemas.microsoft.com/office/drawing/2014/main" xmlns="" id="{FC2812C6-35E6-4AF9-A4A6-2112CB21D519}"/>
              </a:ext>
            </a:extLst>
          </p:cNvPr>
          <p:cNvSpPr/>
          <p:nvPr/>
        </p:nvSpPr>
        <p:spPr>
          <a:xfrm>
            <a:off x="251520" y="261291"/>
            <a:ext cx="8640960" cy="720080"/>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altLang="en-US" sz="2400" kern="0" dirty="0">
                <a:solidFill>
                  <a:schemeClr val="bg1"/>
                </a:solidFill>
                <a:latin typeface="Arial Black" panose="020B0A04020102020204" pitchFamily="34" charset="0"/>
                <a:ea typeface="+mj-ea"/>
              </a:rPr>
              <a:t>SECRETARY/TREASURER CERTIFICATION</a:t>
            </a:r>
            <a:endParaRPr lang="en-US" sz="2400" dirty="0">
              <a:ln w="76200">
                <a:noFill/>
              </a:ln>
              <a:solidFill>
                <a:schemeClr val="bg1"/>
              </a:solidFill>
            </a:endParaRPr>
          </a:p>
        </p:txBody>
      </p:sp>
      <p:pic>
        <p:nvPicPr>
          <p:cNvPr id="6" name="Picture 5">
            <a:extLst>
              <a:ext uri="{FF2B5EF4-FFF2-40B4-BE49-F238E27FC236}">
                <a16:creationId xmlns:a16="http://schemas.microsoft.com/office/drawing/2014/main" xmlns="" id="{12AE71D4-A881-497D-9089-4925A1229966}"/>
              </a:ext>
            </a:extLst>
          </p:cNvPr>
          <p:cNvPicPr>
            <a:picLocks noChangeAspect="1"/>
          </p:cNvPicPr>
          <p:nvPr/>
        </p:nvPicPr>
        <p:blipFill rotWithShape="1">
          <a:blip r:embed="rId2"/>
          <a:srcRect t="54912" r="12201" b="19175"/>
          <a:stretch/>
        </p:blipFill>
        <p:spPr>
          <a:xfrm>
            <a:off x="0" y="5013176"/>
            <a:ext cx="8334410" cy="1844824"/>
          </a:xfrm>
          <a:prstGeom prst="rect">
            <a:avLst/>
          </a:prstGeom>
          <a:effectLst>
            <a:softEdge rad="165100"/>
          </a:effectLst>
        </p:spPr>
      </p:pic>
      <p:pic>
        <p:nvPicPr>
          <p:cNvPr id="9" name="Picture 8">
            <a:extLst>
              <a:ext uri="{FF2B5EF4-FFF2-40B4-BE49-F238E27FC236}">
                <a16:creationId xmlns:a16="http://schemas.microsoft.com/office/drawing/2014/main" xmlns="" id="{3C4DC52F-5E18-4CFA-892C-A2415F0DD8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4"/>
            <a:ext cx="1085106" cy="1356383"/>
          </a:xfrm>
          <a:prstGeom prst="rect">
            <a:avLst/>
          </a:prstGeom>
        </p:spPr>
      </p:pic>
    </p:spTree>
    <p:extLst>
      <p:ext uri="{BB962C8B-B14F-4D97-AF65-F5344CB8AC3E}">
        <p14:creationId xmlns:p14="http://schemas.microsoft.com/office/powerpoint/2010/main" val="10465418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E67258-B24D-4DBF-A751-8F195549DD83}"/>
              </a:ext>
            </a:extLst>
          </p:cNvPr>
          <p:cNvSpPr/>
          <p:nvPr/>
        </p:nvSpPr>
        <p:spPr>
          <a:xfrm>
            <a:off x="8286640" y="764704"/>
            <a:ext cx="640080" cy="6093296"/>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7" name="Rectangle 3"/>
          <p:cNvSpPr>
            <a:spLocks noGrp="1" noChangeArrowheads="1"/>
          </p:cNvSpPr>
          <p:nvPr>
            <p:ph type="body" idx="1"/>
          </p:nvPr>
        </p:nvSpPr>
        <p:spPr>
          <a:xfrm>
            <a:off x="539552" y="1268760"/>
            <a:ext cx="7380820" cy="3236734"/>
          </a:xfrm>
        </p:spPr>
        <p:txBody>
          <a:bodyPr/>
          <a:lstStyle/>
          <a:p>
            <a:pPr marL="0" indent="0" algn="just">
              <a:buNone/>
            </a:pPr>
            <a:r>
              <a:rPr lang="en-US" altLang="en-US" sz="2800" b="1" dirty="0"/>
              <a:t>Required Fields (part 1)</a:t>
            </a:r>
          </a:p>
          <a:p>
            <a:pPr algn="just"/>
            <a:r>
              <a:rPr lang="en-US" altLang="en-US" sz="1800" dirty="0"/>
              <a:t>In the Adventurer Club Director’s Guide, read section 5 related to registration and membership </a:t>
            </a:r>
          </a:p>
          <a:p>
            <a:pPr algn="just"/>
            <a:r>
              <a:rPr lang="en-US" altLang="en-US" sz="1800" dirty="0"/>
              <a:t>In the Adventurer Club Director’s Guide, read sections 2 and 6 related to Planning the Yearly Calendar and Budget</a:t>
            </a:r>
          </a:p>
          <a:p>
            <a:pPr algn="just"/>
            <a:r>
              <a:rPr lang="en-US" altLang="en-US" sz="1800" dirty="0"/>
              <a:t>Participate in the development of your club’s annual calendar. Distribute to staff, parents, schools, coordinator and conference. </a:t>
            </a:r>
          </a:p>
          <a:p>
            <a:pPr algn="just"/>
            <a:r>
              <a:rPr lang="en-US" altLang="en-US" sz="1800" dirty="0"/>
              <a:t>Participate in the development of your club’s annual budget. </a:t>
            </a:r>
          </a:p>
          <a:p>
            <a:pPr algn="just"/>
            <a:r>
              <a:rPr lang="en-US" altLang="en-US" sz="1800" dirty="0"/>
              <a:t>With a mentor’s assistance, collect information for and complete at least 6 monthly reports of your club’s activities, submit to your conference</a:t>
            </a:r>
          </a:p>
          <a:p>
            <a:pPr algn="just"/>
            <a:endParaRPr lang="en-US" altLang="en-US" sz="1800" dirty="0"/>
          </a:p>
          <a:p>
            <a:pPr marL="0" indent="0" algn="just">
              <a:buNone/>
            </a:pPr>
            <a:endParaRPr lang="en-US" altLang="en-US" sz="2800" dirty="0"/>
          </a:p>
        </p:txBody>
      </p:sp>
      <p:sp>
        <p:nvSpPr>
          <p:cNvPr id="8" name="Rectangle 7">
            <a:extLst>
              <a:ext uri="{FF2B5EF4-FFF2-40B4-BE49-F238E27FC236}">
                <a16:creationId xmlns:a16="http://schemas.microsoft.com/office/drawing/2014/main" xmlns="" id="{FC2812C6-35E6-4AF9-A4A6-2112CB21D519}"/>
              </a:ext>
            </a:extLst>
          </p:cNvPr>
          <p:cNvSpPr/>
          <p:nvPr/>
        </p:nvSpPr>
        <p:spPr>
          <a:xfrm>
            <a:off x="323528" y="251543"/>
            <a:ext cx="8622958" cy="720080"/>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altLang="en-US" sz="2400" kern="0" dirty="0">
                <a:solidFill>
                  <a:schemeClr val="bg1"/>
                </a:solidFill>
                <a:latin typeface="Arial Black" panose="020B0A04020102020204" pitchFamily="34" charset="0"/>
              </a:rPr>
              <a:t>SECRETARY/TREASURER CERTIFICATION</a:t>
            </a:r>
            <a:endParaRPr lang="en-US" sz="2400" dirty="0">
              <a:ln w="76200">
                <a:noFill/>
              </a:ln>
              <a:solidFill>
                <a:schemeClr val="bg1"/>
              </a:solidFill>
            </a:endParaRPr>
          </a:p>
        </p:txBody>
      </p:sp>
      <p:pic>
        <p:nvPicPr>
          <p:cNvPr id="10" name="Picture 9">
            <a:extLst>
              <a:ext uri="{FF2B5EF4-FFF2-40B4-BE49-F238E27FC236}">
                <a16:creationId xmlns:a16="http://schemas.microsoft.com/office/drawing/2014/main" xmlns="" id="{73984ED9-6DFF-44A1-A990-A594AC4D9762}"/>
              </a:ext>
            </a:extLst>
          </p:cNvPr>
          <p:cNvPicPr>
            <a:picLocks noChangeAspect="1"/>
          </p:cNvPicPr>
          <p:nvPr/>
        </p:nvPicPr>
        <p:blipFill rotWithShape="1">
          <a:blip r:embed="rId2"/>
          <a:srcRect t="54912" r="12201" b="19175"/>
          <a:stretch/>
        </p:blipFill>
        <p:spPr>
          <a:xfrm>
            <a:off x="0" y="5013176"/>
            <a:ext cx="8334410" cy="1844824"/>
          </a:xfrm>
          <a:prstGeom prst="rect">
            <a:avLst/>
          </a:prstGeom>
          <a:effectLst>
            <a:softEdge rad="165100"/>
          </a:effectLst>
        </p:spPr>
      </p:pic>
      <p:pic>
        <p:nvPicPr>
          <p:cNvPr id="6" name="Picture 5">
            <a:extLst>
              <a:ext uri="{FF2B5EF4-FFF2-40B4-BE49-F238E27FC236}">
                <a16:creationId xmlns:a16="http://schemas.microsoft.com/office/drawing/2014/main" xmlns="" id="{99854684-4331-4A8F-B559-EB88B718F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4"/>
            <a:ext cx="1085106" cy="1356383"/>
          </a:xfrm>
          <a:prstGeom prst="rect">
            <a:avLst/>
          </a:prstGeom>
        </p:spPr>
      </p:pic>
    </p:spTree>
    <p:extLst>
      <p:ext uri="{BB962C8B-B14F-4D97-AF65-F5344CB8AC3E}">
        <p14:creationId xmlns:p14="http://schemas.microsoft.com/office/powerpoint/2010/main" val="36500599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E67258-B24D-4DBF-A751-8F195549DD83}"/>
              </a:ext>
            </a:extLst>
          </p:cNvPr>
          <p:cNvSpPr/>
          <p:nvPr/>
        </p:nvSpPr>
        <p:spPr>
          <a:xfrm>
            <a:off x="8286640" y="764704"/>
            <a:ext cx="640080" cy="6093296"/>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7" name="Rectangle 3"/>
          <p:cNvSpPr>
            <a:spLocks noGrp="1" noChangeArrowheads="1"/>
          </p:cNvSpPr>
          <p:nvPr>
            <p:ph type="body" idx="1"/>
          </p:nvPr>
        </p:nvSpPr>
        <p:spPr>
          <a:xfrm>
            <a:off x="539552" y="1268760"/>
            <a:ext cx="7380820" cy="3236734"/>
          </a:xfrm>
        </p:spPr>
        <p:txBody>
          <a:bodyPr/>
          <a:lstStyle/>
          <a:p>
            <a:pPr marL="0" indent="0" algn="just">
              <a:buNone/>
            </a:pPr>
            <a:r>
              <a:rPr lang="en-US" altLang="en-US" sz="2800" b="1" dirty="0"/>
              <a:t>Required Fields (part 2)</a:t>
            </a:r>
          </a:p>
          <a:p>
            <a:pPr algn="just"/>
            <a:r>
              <a:rPr lang="en-US" altLang="en-US" sz="1800" dirty="0"/>
              <a:t>With a mentor’s assistance, collect and organize forms related to the administration of a local club, including but not limited to: Health and medical records, permission slips, Volunteer Staff Service Forms, etc.</a:t>
            </a:r>
          </a:p>
          <a:p>
            <a:pPr algn="just"/>
            <a:r>
              <a:rPr lang="en-US" altLang="en-US" sz="1800" dirty="0"/>
              <a:t>With church treasurer’s assistance, collect and track club funds and manage payments and reimbursements according to your local church policies. </a:t>
            </a:r>
          </a:p>
          <a:p>
            <a:pPr algn="just"/>
            <a:r>
              <a:rPr lang="en-US" altLang="en-US" sz="1800" dirty="0"/>
              <a:t>Create a Portfolio that contains copies of your notes, plans and work as you complete requirements 1 to 7. Include handouts from the seminars you attended and your personal notes.</a:t>
            </a:r>
          </a:p>
          <a:p>
            <a:pPr marL="0" indent="0" algn="just">
              <a:buNone/>
            </a:pPr>
            <a:endParaRPr lang="en-US" altLang="en-US" sz="2800" dirty="0"/>
          </a:p>
        </p:txBody>
      </p:sp>
      <p:sp>
        <p:nvSpPr>
          <p:cNvPr id="8" name="Rectangle 7">
            <a:extLst>
              <a:ext uri="{FF2B5EF4-FFF2-40B4-BE49-F238E27FC236}">
                <a16:creationId xmlns:a16="http://schemas.microsoft.com/office/drawing/2014/main" xmlns="" id="{FC2812C6-35E6-4AF9-A4A6-2112CB21D519}"/>
              </a:ext>
            </a:extLst>
          </p:cNvPr>
          <p:cNvSpPr/>
          <p:nvPr/>
        </p:nvSpPr>
        <p:spPr>
          <a:xfrm>
            <a:off x="323528" y="251543"/>
            <a:ext cx="8622958" cy="720080"/>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altLang="en-US" sz="2400" kern="0" dirty="0">
                <a:solidFill>
                  <a:schemeClr val="bg1"/>
                </a:solidFill>
                <a:latin typeface="Arial Black" panose="020B0A04020102020204" pitchFamily="34" charset="0"/>
              </a:rPr>
              <a:t>SECRETARY/TREASURER CERTIFICATION</a:t>
            </a:r>
            <a:endParaRPr lang="en-US" sz="2400" dirty="0">
              <a:ln w="76200">
                <a:noFill/>
              </a:ln>
              <a:solidFill>
                <a:schemeClr val="bg1"/>
              </a:solidFill>
            </a:endParaRPr>
          </a:p>
        </p:txBody>
      </p:sp>
      <p:pic>
        <p:nvPicPr>
          <p:cNvPr id="10" name="Picture 9">
            <a:extLst>
              <a:ext uri="{FF2B5EF4-FFF2-40B4-BE49-F238E27FC236}">
                <a16:creationId xmlns:a16="http://schemas.microsoft.com/office/drawing/2014/main" xmlns="" id="{73984ED9-6DFF-44A1-A990-A594AC4D9762}"/>
              </a:ext>
            </a:extLst>
          </p:cNvPr>
          <p:cNvPicPr>
            <a:picLocks noChangeAspect="1"/>
          </p:cNvPicPr>
          <p:nvPr/>
        </p:nvPicPr>
        <p:blipFill rotWithShape="1">
          <a:blip r:embed="rId2"/>
          <a:srcRect t="54912" r="12201" b="19175"/>
          <a:stretch/>
        </p:blipFill>
        <p:spPr>
          <a:xfrm>
            <a:off x="0" y="5013176"/>
            <a:ext cx="8334410" cy="1844824"/>
          </a:xfrm>
          <a:prstGeom prst="rect">
            <a:avLst/>
          </a:prstGeom>
          <a:effectLst>
            <a:softEdge rad="165100"/>
          </a:effectLst>
        </p:spPr>
      </p:pic>
      <p:pic>
        <p:nvPicPr>
          <p:cNvPr id="6" name="Picture 5">
            <a:extLst>
              <a:ext uri="{FF2B5EF4-FFF2-40B4-BE49-F238E27FC236}">
                <a16:creationId xmlns:a16="http://schemas.microsoft.com/office/drawing/2014/main" xmlns="" id="{99854684-4331-4A8F-B559-EB88B718F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4"/>
            <a:ext cx="1085106" cy="1356383"/>
          </a:xfrm>
          <a:prstGeom prst="rect">
            <a:avLst/>
          </a:prstGeom>
        </p:spPr>
      </p:pic>
    </p:spTree>
    <p:extLst>
      <p:ext uri="{BB962C8B-B14F-4D97-AF65-F5344CB8AC3E}">
        <p14:creationId xmlns:p14="http://schemas.microsoft.com/office/powerpoint/2010/main" val="8520439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E67258-B24D-4DBF-A751-8F195549DD83}"/>
              </a:ext>
            </a:extLst>
          </p:cNvPr>
          <p:cNvSpPr/>
          <p:nvPr/>
        </p:nvSpPr>
        <p:spPr>
          <a:xfrm>
            <a:off x="8286640" y="764704"/>
            <a:ext cx="640080" cy="6093296"/>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7" name="Rectangle 3"/>
          <p:cNvSpPr>
            <a:spLocks noGrp="1" noChangeArrowheads="1"/>
          </p:cNvSpPr>
          <p:nvPr>
            <p:ph type="body" idx="1"/>
          </p:nvPr>
        </p:nvSpPr>
        <p:spPr>
          <a:xfrm>
            <a:off x="683568" y="1226454"/>
            <a:ext cx="7018288" cy="4002746"/>
          </a:xfrm>
        </p:spPr>
        <p:txBody>
          <a:bodyPr/>
          <a:lstStyle/>
          <a:p>
            <a:pPr marL="0" indent="0" algn="just">
              <a:buNone/>
            </a:pPr>
            <a:r>
              <a:rPr lang="en-US" altLang="en-US" sz="2400" b="1" dirty="0"/>
              <a:t>Tracking Records and Reporting</a:t>
            </a:r>
            <a:endParaRPr lang="en-US" altLang="en-US" sz="1400" b="1" dirty="0"/>
          </a:p>
          <a:p>
            <a:pPr marL="0" indent="0" algn="just">
              <a:buNone/>
            </a:pPr>
            <a:endParaRPr lang="en-US" altLang="en-US" sz="1200" b="1" dirty="0">
              <a:latin typeface="Arial" panose="020B0604020202020204" pitchFamily="34" charset="0"/>
              <a:cs typeface="Arial" panose="020B0604020202020204" pitchFamily="34" charset="0"/>
            </a:endParaRPr>
          </a:p>
          <a:p>
            <a:pPr marL="0" indent="0" algn="just">
              <a:buNone/>
            </a:pPr>
            <a:r>
              <a:rPr lang="en-US" altLang="en-US" sz="2000" b="1" dirty="0">
                <a:latin typeface="Arial" panose="020B0604020202020204" pitchFamily="34" charset="0"/>
                <a:cs typeface="Arial" panose="020B0604020202020204" pitchFamily="34" charset="0"/>
              </a:rPr>
              <a:t>Description - </a:t>
            </a:r>
            <a:r>
              <a:rPr lang="en-US" altLang="en-US" sz="2000" dirty="0">
                <a:latin typeface="Arial" panose="020B0604020202020204" pitchFamily="34" charset="0"/>
                <a:cs typeface="Arial" panose="020B0604020202020204" pitchFamily="34" charset="0"/>
              </a:rPr>
              <a:t>One of the primary tasks of the club secretary is to keep all kinds of records and reports: Attendance, stars, chips and awards, birthdays, phone numbers, staff/parents meeting minutes, etc. This session will explain what these are, how to keep them and why they are important. The session will also cover Conference required reports and for what they are used. Tracking options (online versus paper) will be presented.</a:t>
            </a:r>
          </a:p>
        </p:txBody>
      </p:sp>
      <p:sp>
        <p:nvSpPr>
          <p:cNvPr id="8" name="Rectangle 7">
            <a:extLst>
              <a:ext uri="{FF2B5EF4-FFF2-40B4-BE49-F238E27FC236}">
                <a16:creationId xmlns:a16="http://schemas.microsoft.com/office/drawing/2014/main" xmlns="" id="{FC2812C6-35E6-4AF9-A4A6-2112CB21D519}"/>
              </a:ext>
            </a:extLst>
          </p:cNvPr>
          <p:cNvSpPr/>
          <p:nvPr/>
        </p:nvSpPr>
        <p:spPr>
          <a:xfrm>
            <a:off x="323528" y="251543"/>
            <a:ext cx="8622958" cy="720080"/>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sz="2400" b="1">
                <a:ln w="76200">
                  <a:noFill/>
                </a:ln>
                <a:solidFill>
                  <a:schemeClr val="bg1"/>
                </a:solidFill>
              </a:rPr>
              <a:t>SECRETARY/TREASURER CERTIFICATION</a:t>
            </a:r>
            <a:endParaRPr lang="en-US" sz="2400" b="1" dirty="0">
              <a:ln w="76200">
                <a:noFill/>
              </a:ln>
              <a:solidFill>
                <a:schemeClr val="bg1"/>
              </a:solidFill>
            </a:endParaRPr>
          </a:p>
        </p:txBody>
      </p:sp>
      <p:pic>
        <p:nvPicPr>
          <p:cNvPr id="10" name="Picture 9">
            <a:extLst>
              <a:ext uri="{FF2B5EF4-FFF2-40B4-BE49-F238E27FC236}">
                <a16:creationId xmlns:a16="http://schemas.microsoft.com/office/drawing/2014/main" xmlns="" id="{73984ED9-6DFF-44A1-A990-A594AC4D9762}"/>
              </a:ext>
            </a:extLst>
          </p:cNvPr>
          <p:cNvPicPr>
            <a:picLocks noChangeAspect="1"/>
          </p:cNvPicPr>
          <p:nvPr/>
        </p:nvPicPr>
        <p:blipFill rotWithShape="1">
          <a:blip r:embed="rId2"/>
          <a:srcRect t="54912" r="12201" b="19175"/>
          <a:stretch/>
        </p:blipFill>
        <p:spPr>
          <a:xfrm>
            <a:off x="0" y="5013176"/>
            <a:ext cx="8334410" cy="1844824"/>
          </a:xfrm>
          <a:prstGeom prst="rect">
            <a:avLst/>
          </a:prstGeom>
          <a:effectLst>
            <a:softEdge rad="165100"/>
          </a:effectLst>
        </p:spPr>
      </p:pic>
      <p:pic>
        <p:nvPicPr>
          <p:cNvPr id="6" name="Picture 5">
            <a:extLst>
              <a:ext uri="{FF2B5EF4-FFF2-40B4-BE49-F238E27FC236}">
                <a16:creationId xmlns:a16="http://schemas.microsoft.com/office/drawing/2014/main" xmlns="" id="{99854684-4331-4A8F-B559-EB88B718F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4"/>
            <a:ext cx="1085106" cy="1356383"/>
          </a:xfrm>
          <a:prstGeom prst="rect">
            <a:avLst/>
          </a:prstGeom>
        </p:spPr>
      </p:pic>
    </p:spTree>
    <p:extLst>
      <p:ext uri="{BB962C8B-B14F-4D97-AF65-F5344CB8AC3E}">
        <p14:creationId xmlns:p14="http://schemas.microsoft.com/office/powerpoint/2010/main" val="24155127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E67258-B24D-4DBF-A751-8F195549DD83}"/>
              </a:ext>
            </a:extLst>
          </p:cNvPr>
          <p:cNvSpPr/>
          <p:nvPr/>
        </p:nvSpPr>
        <p:spPr>
          <a:xfrm>
            <a:off x="8286640" y="764704"/>
            <a:ext cx="640080" cy="6093296"/>
          </a:xfrm>
          <a:prstGeom prst="rect">
            <a:avLst/>
          </a:prstGeom>
          <a:solidFill>
            <a:srgbClr val="0252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7" name="Rectangle 3"/>
          <p:cNvSpPr>
            <a:spLocks noGrp="1" noChangeArrowheads="1"/>
          </p:cNvSpPr>
          <p:nvPr>
            <p:ph type="body" idx="1"/>
          </p:nvPr>
        </p:nvSpPr>
        <p:spPr>
          <a:xfrm>
            <a:off x="683568" y="1226454"/>
            <a:ext cx="7018288" cy="4002746"/>
          </a:xfrm>
        </p:spPr>
        <p:txBody>
          <a:bodyPr/>
          <a:lstStyle/>
          <a:p>
            <a:pPr marL="0" indent="0" algn="just">
              <a:buNone/>
            </a:pPr>
            <a:r>
              <a:rPr lang="en-US" altLang="en-US" sz="2400" b="1" dirty="0"/>
              <a:t>Tracking Records and Reporting</a:t>
            </a:r>
            <a:endParaRPr lang="en-US" altLang="en-US" sz="1400" b="1" dirty="0"/>
          </a:p>
          <a:p>
            <a:pPr marL="0" indent="0" algn="just">
              <a:buNone/>
            </a:pPr>
            <a:endParaRPr lang="en-US" altLang="en-US" sz="1200" b="1" dirty="0">
              <a:latin typeface="Arial" panose="020B0604020202020204" pitchFamily="34" charset="0"/>
              <a:cs typeface="Arial" panose="020B0604020202020204" pitchFamily="34" charset="0"/>
            </a:endParaRPr>
          </a:p>
          <a:p>
            <a:pPr marL="0" indent="0" algn="just">
              <a:buNone/>
            </a:pPr>
            <a:r>
              <a:rPr lang="en-US" altLang="en-US" sz="2000" b="1" dirty="0">
                <a:latin typeface="Arial" panose="020B0604020202020204" pitchFamily="34" charset="0"/>
                <a:cs typeface="Arial" panose="020B0604020202020204" pitchFamily="34" charset="0"/>
              </a:rPr>
              <a:t>Suggested Activities –</a:t>
            </a:r>
          </a:p>
          <a:p>
            <a:pPr algn="just"/>
            <a:r>
              <a:rPr lang="en-US" altLang="en-US" sz="2000" dirty="0">
                <a:latin typeface="Arial" panose="020B0604020202020204" pitchFamily="34" charset="0"/>
                <a:cs typeface="Arial" panose="020B0604020202020204" pitchFamily="34" charset="0"/>
              </a:rPr>
              <a:t>Show options for tracking information (charts, google spreadsheets, binder, etc.)</a:t>
            </a:r>
          </a:p>
          <a:p>
            <a:pPr algn="just"/>
            <a:r>
              <a:rPr lang="en-US" altLang="en-US" sz="2000" dirty="0">
                <a:latin typeface="Arial" panose="020B0604020202020204" pitchFamily="34" charset="0"/>
                <a:cs typeface="Arial" panose="020B0604020202020204" pitchFamily="34" charset="0"/>
              </a:rPr>
              <a:t>Show how to build a database in google sheets to track each class, awards taught, birthdays, contact information, etc.</a:t>
            </a:r>
          </a:p>
          <a:p>
            <a:pPr algn="just"/>
            <a:endParaRPr lang="en-US" altLang="en-US" sz="20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FC2812C6-35E6-4AF9-A4A6-2112CB21D519}"/>
              </a:ext>
            </a:extLst>
          </p:cNvPr>
          <p:cNvSpPr/>
          <p:nvPr/>
        </p:nvSpPr>
        <p:spPr>
          <a:xfrm>
            <a:off x="323528" y="251543"/>
            <a:ext cx="8622958" cy="720080"/>
          </a:xfrm>
          <a:prstGeom prst="rect">
            <a:avLst/>
          </a:prstGeom>
          <a:solidFill>
            <a:srgbClr val="5E2A2C"/>
          </a:soli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sz="2400" b="1">
                <a:ln w="76200">
                  <a:noFill/>
                </a:ln>
                <a:solidFill>
                  <a:schemeClr val="bg1"/>
                </a:solidFill>
              </a:rPr>
              <a:t>SECRETARY/TREASURER CERTIFICATION</a:t>
            </a:r>
            <a:endParaRPr lang="en-US" sz="2400" b="1" dirty="0">
              <a:ln w="76200">
                <a:noFill/>
              </a:ln>
              <a:solidFill>
                <a:schemeClr val="bg1"/>
              </a:solidFill>
            </a:endParaRPr>
          </a:p>
        </p:txBody>
      </p:sp>
      <p:pic>
        <p:nvPicPr>
          <p:cNvPr id="10" name="Picture 9">
            <a:extLst>
              <a:ext uri="{FF2B5EF4-FFF2-40B4-BE49-F238E27FC236}">
                <a16:creationId xmlns:a16="http://schemas.microsoft.com/office/drawing/2014/main" xmlns="" id="{73984ED9-6DFF-44A1-A990-A594AC4D9762}"/>
              </a:ext>
            </a:extLst>
          </p:cNvPr>
          <p:cNvPicPr>
            <a:picLocks noChangeAspect="1"/>
          </p:cNvPicPr>
          <p:nvPr/>
        </p:nvPicPr>
        <p:blipFill rotWithShape="1">
          <a:blip r:embed="rId2"/>
          <a:srcRect t="54912" r="12201" b="19175"/>
          <a:stretch/>
        </p:blipFill>
        <p:spPr>
          <a:xfrm>
            <a:off x="0" y="5013176"/>
            <a:ext cx="8334410" cy="1844824"/>
          </a:xfrm>
          <a:prstGeom prst="rect">
            <a:avLst/>
          </a:prstGeom>
          <a:effectLst>
            <a:softEdge rad="165100"/>
          </a:effectLst>
        </p:spPr>
      </p:pic>
      <p:pic>
        <p:nvPicPr>
          <p:cNvPr id="6" name="Picture 5">
            <a:extLst>
              <a:ext uri="{FF2B5EF4-FFF2-40B4-BE49-F238E27FC236}">
                <a16:creationId xmlns:a16="http://schemas.microsoft.com/office/drawing/2014/main" xmlns="" id="{99854684-4331-4A8F-B559-EB88B718F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855" y="506374"/>
            <a:ext cx="1085106" cy="1356383"/>
          </a:xfrm>
          <a:prstGeom prst="rect">
            <a:avLst/>
          </a:prstGeom>
        </p:spPr>
      </p:pic>
    </p:spTree>
    <p:extLst>
      <p:ext uri="{BB962C8B-B14F-4D97-AF65-F5344CB8AC3E}">
        <p14:creationId xmlns:p14="http://schemas.microsoft.com/office/powerpoint/2010/main" val="13822757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iseño predeterminado">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nature</Template>
  <TotalTime>5990</TotalTime>
  <Words>939</Words>
  <Application>Microsoft Macintosh PowerPoint</Application>
  <PresentationFormat>On-screen Show (4:3)</PresentationFormat>
  <Paragraphs>159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Diseño predeterminado</vt:lpstr>
      <vt:lpstr>RESOURCE focus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Ada2</dc:creator>
  <cp:lastModifiedBy>Armando Miranda</cp:lastModifiedBy>
  <cp:revision>818</cp:revision>
  <dcterms:created xsi:type="dcterms:W3CDTF">2010-05-23T14:28:12Z</dcterms:created>
  <dcterms:modified xsi:type="dcterms:W3CDTF">2019-02-25T22:54:51Z</dcterms:modified>
</cp:coreProperties>
</file>